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80" r:id="rId6"/>
    <p:sldMasterId id="2147483690" r:id="rId7"/>
    <p:sldMasterId id="2147483700" r:id="rId8"/>
  </p:sldMasterIdLst>
  <p:notesMasterIdLst>
    <p:notesMasterId r:id="rId11"/>
  </p:notesMasterIdLst>
  <p:sldIdLst>
    <p:sldId id="25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67A9A-48BE-48F1-BDB9-35E566C7763B}" v="5" dt="2025-03-04T17:37:1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29"/>
  </p:normalViewPr>
  <p:slideViewPr>
    <p:cSldViewPr snapToGrid="0" snapToObjects="1" showGuides="1">
      <p:cViewPr varScale="1">
        <p:scale>
          <a:sx n="60" d="100"/>
          <a:sy n="60" d="100"/>
        </p:scale>
        <p:origin x="72" y="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D38F0-26B4-49A9-92FC-F9D061D311CD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42E52-2E71-4BA4-8F78-440427C31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3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683" y="1356851"/>
            <a:ext cx="10019071" cy="193695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683" y="3405393"/>
            <a:ext cx="10019071" cy="10977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2" y="1455173"/>
            <a:ext cx="10019071" cy="193695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212" y="3503715"/>
            <a:ext cx="10019071" cy="10977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240972"/>
            <a:ext cx="11157155" cy="102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3" y="2349910"/>
            <a:ext cx="11157155" cy="2192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96" y="1227958"/>
            <a:ext cx="11179278" cy="19970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896" y="3350600"/>
            <a:ext cx="11179278" cy="8477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45" y="1309798"/>
            <a:ext cx="11157155" cy="102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98752"/>
            <a:ext cx="11157155" cy="102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73" y="1533832"/>
            <a:ext cx="5555227" cy="42966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33832"/>
            <a:ext cx="5449528" cy="4296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3328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287940"/>
            <a:ext cx="10577053" cy="754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4" y="1396232"/>
            <a:ext cx="5764840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74" y="1917290"/>
            <a:ext cx="5764840" cy="40410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6998" y="1396232"/>
            <a:ext cx="5400369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6998" y="1917290"/>
            <a:ext cx="5400369" cy="40410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34167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258530"/>
            <a:ext cx="4307453" cy="101272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68362"/>
            <a:ext cx="6438540" cy="4660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4" y="2346810"/>
            <a:ext cx="4307452" cy="35516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2826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435509"/>
            <a:ext cx="3932237" cy="115211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02942" y="1435509"/>
            <a:ext cx="6714562" cy="43753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3" y="2587625"/>
            <a:ext cx="3932237" cy="25841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3495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051" y="1356851"/>
            <a:ext cx="10019071" cy="193695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051" y="3405393"/>
            <a:ext cx="10019071" cy="10977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4" y="1434435"/>
            <a:ext cx="11179278" cy="19970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04" y="3557077"/>
            <a:ext cx="11179278" cy="8477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228249"/>
            <a:ext cx="10468898" cy="90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73" y="1376516"/>
            <a:ext cx="5555227" cy="4355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3316" y="1376516"/>
            <a:ext cx="5525728" cy="4355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4502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235974"/>
            <a:ext cx="10645879" cy="8554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4" y="1347071"/>
            <a:ext cx="5533002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74" y="1868128"/>
            <a:ext cx="5533002" cy="40705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8844" y="1347071"/>
            <a:ext cx="5370871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8844" y="1868128"/>
            <a:ext cx="5370871" cy="40705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63663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209368"/>
            <a:ext cx="4307453" cy="101272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19200"/>
            <a:ext cx="643854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4" y="2297648"/>
            <a:ext cx="4307452" cy="36959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435509"/>
            <a:ext cx="3932237" cy="115211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1435510"/>
            <a:ext cx="6586025" cy="4277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3" y="2587625"/>
            <a:ext cx="3932237" cy="31249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657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251" y="1356851"/>
            <a:ext cx="10019071" cy="193695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251" y="3405393"/>
            <a:ext cx="10019071" cy="10977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1495705"/>
            <a:ext cx="11179278" cy="19970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450" y="3618347"/>
            <a:ext cx="11179278" cy="8477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2" y="1709738"/>
            <a:ext cx="11179278" cy="199702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972" y="3832380"/>
            <a:ext cx="11179278" cy="8477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228249"/>
            <a:ext cx="10557388" cy="9024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73" y="1396180"/>
            <a:ext cx="5375788" cy="4709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96180"/>
            <a:ext cx="5675671" cy="4709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84227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258444"/>
            <a:ext cx="10567221" cy="764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4" y="1376594"/>
            <a:ext cx="5690420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73" y="1897652"/>
            <a:ext cx="5690421" cy="4218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7781" y="1376594"/>
            <a:ext cx="5298716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7781" y="1897652"/>
            <a:ext cx="5298716" cy="4218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84227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514168"/>
            <a:ext cx="4307453" cy="101272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834" y="1524000"/>
            <a:ext cx="6438540" cy="44048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4" y="2602448"/>
            <a:ext cx="4307452" cy="3106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84227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435509"/>
            <a:ext cx="3932237" cy="115211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35510"/>
            <a:ext cx="6536864" cy="43655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3" y="2587625"/>
            <a:ext cx="3932237" cy="32134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1573161"/>
            <a:ext cx="8630266" cy="193695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3510116"/>
            <a:ext cx="8630266" cy="28906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599850"/>
            <a:ext cx="8767917" cy="102044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3" y="2703871"/>
            <a:ext cx="11157155" cy="3441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1850571"/>
            <a:ext cx="8866240" cy="17676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58" y="1427785"/>
            <a:ext cx="10628670" cy="1020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543665"/>
            <a:ext cx="11157154" cy="163215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3" y="3456333"/>
            <a:ext cx="11157154" cy="167610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573" y="6321309"/>
            <a:ext cx="2743200" cy="232185"/>
          </a:xfrm>
        </p:spPr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21309"/>
            <a:ext cx="4114800" cy="23218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8528" y="6321309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739527"/>
            <a:ext cx="8876072" cy="102044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73" y="1759974"/>
            <a:ext cx="5555227" cy="43065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59974"/>
            <a:ext cx="5449528" cy="4306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573" y="6323823"/>
            <a:ext cx="2743200" cy="232185"/>
          </a:xfrm>
        </p:spPr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23823"/>
            <a:ext cx="4114800" cy="2321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2321" y="6323823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756750"/>
            <a:ext cx="8885904" cy="11212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3" y="1878013"/>
            <a:ext cx="5707627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73" y="2399071"/>
            <a:ext cx="5707627" cy="37559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409" y="1878013"/>
            <a:ext cx="5339838" cy="5210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3409" y="2399071"/>
            <a:ext cx="5339838" cy="37559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4573" y="6322142"/>
            <a:ext cx="2743200" cy="232185"/>
          </a:xfrm>
        </p:spPr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22142"/>
            <a:ext cx="4114800" cy="23218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3328" y="63221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052053"/>
            <a:ext cx="4307453" cy="101272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061885"/>
            <a:ext cx="6438540" cy="53094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4" y="2140333"/>
            <a:ext cx="4307452" cy="42309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573" y="6417364"/>
            <a:ext cx="2743200" cy="232185"/>
          </a:xfrm>
        </p:spPr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17364"/>
            <a:ext cx="4114800" cy="2321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78528" y="6417364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098078"/>
            <a:ext cx="3932237" cy="10962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99535"/>
            <a:ext cx="6438540" cy="3578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3" y="2300748"/>
            <a:ext cx="3932237" cy="2477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573" y="6312310"/>
            <a:ext cx="2743200" cy="232185"/>
          </a:xfrm>
        </p:spPr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12310"/>
            <a:ext cx="4114800" cy="2321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657" y="6312310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98751"/>
            <a:ext cx="10498395" cy="853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73" y="1455175"/>
            <a:ext cx="5555227" cy="4532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9013" y="1455175"/>
            <a:ext cx="5449528" cy="4532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F3163D4-4E36-9E4B-B550-45DF10BDA28F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657" y="6626942"/>
            <a:ext cx="2743200" cy="232185"/>
          </a:xfrm>
        </p:spPr>
        <p:txBody>
          <a:bodyPr/>
          <a:lstStyle>
            <a:lvl1pPr>
              <a:defRPr sz="900"/>
            </a:lvl1pPr>
          </a:lstStyle>
          <a:p>
            <a:fld id="{4FDE9CF2-C857-4041-8183-5CBC4420A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212137"/>
            <a:ext cx="10763866" cy="849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4" y="1347071"/>
            <a:ext cx="5483943" cy="68455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75" y="2031628"/>
            <a:ext cx="5483942" cy="42413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347071"/>
            <a:ext cx="5744497" cy="68455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31628"/>
            <a:ext cx="5744497" cy="42413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F3163D4-4E36-9E4B-B550-45DF10BDA28F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3496" y="6626942"/>
            <a:ext cx="2743200" cy="232185"/>
          </a:xfrm>
        </p:spPr>
        <p:txBody>
          <a:bodyPr/>
          <a:lstStyle>
            <a:lvl1pPr>
              <a:defRPr sz="900"/>
            </a:lvl1pPr>
          </a:lstStyle>
          <a:p>
            <a:fld id="{4FDE9CF2-C857-4041-8183-5CBC4420A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514168"/>
            <a:ext cx="4307453" cy="101272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524000"/>
            <a:ext cx="6772836" cy="3657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4" y="2602448"/>
            <a:ext cx="4307452" cy="25791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F3163D4-4E36-9E4B-B550-45DF10BDA28F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12825" y="6626942"/>
            <a:ext cx="2743200" cy="232185"/>
          </a:xfrm>
        </p:spPr>
        <p:txBody>
          <a:bodyPr/>
          <a:lstStyle>
            <a:lvl1pPr>
              <a:defRPr sz="900"/>
            </a:lvl1pPr>
          </a:lstStyle>
          <a:p>
            <a:fld id="{4FDE9CF2-C857-4041-8183-5CBC4420A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3" y="1435509"/>
            <a:ext cx="3932237" cy="115211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1435509"/>
            <a:ext cx="6763005" cy="45523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73" y="2587625"/>
            <a:ext cx="3932237" cy="34002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3D4-4E36-9E4B-B550-45DF10BDA28F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2993" y="6626942"/>
            <a:ext cx="2743200" cy="232185"/>
          </a:xfrm>
        </p:spPr>
        <p:txBody>
          <a:bodyPr/>
          <a:lstStyle/>
          <a:p>
            <a:fld id="{4FDE9CF2-C857-4041-8183-5CBC4420A1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845" y="1093488"/>
            <a:ext cx="10793361" cy="1061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845" y="2202425"/>
            <a:ext cx="10793361" cy="2556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73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63D4-4E36-9E4B-B550-45DF10BDA28F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26942"/>
            <a:ext cx="41148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28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4" r:id="rId6"/>
    <p:sldLayoutId id="2147483665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573" y="1427785"/>
            <a:ext cx="11157155" cy="102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3" y="2536723"/>
            <a:ext cx="11157155" cy="219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73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F3163D4-4E36-9E4B-B550-45DF10BDA28F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26942"/>
            <a:ext cx="41148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28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FDE9CF2-C857-4041-8183-5CBC4420A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4" r:id="rId6"/>
    <p:sldLayoutId id="2147483675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394" y="1103320"/>
            <a:ext cx="10648334" cy="102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394" y="2212258"/>
            <a:ext cx="10648334" cy="319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73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63D4-4E36-9E4B-B550-45DF10BDA28F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26942"/>
            <a:ext cx="41148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28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  <p:sldLayoutId id="2147483687" r:id="rId5"/>
    <p:sldLayoutId id="2147483684" r:id="rId6"/>
    <p:sldLayoutId id="2147483685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4846" y="1122985"/>
            <a:ext cx="10213258" cy="102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846" y="2231923"/>
            <a:ext cx="10213258" cy="353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73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63D4-4E36-9E4B-B550-45DF10BDA28F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26942"/>
            <a:ext cx="41148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28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  <p:sldLayoutId id="2147483697" r:id="rId5"/>
    <p:sldLayoutId id="2147483694" r:id="rId6"/>
    <p:sldLayoutId id="2147483695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573" y="1535940"/>
            <a:ext cx="8915401" cy="102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573" y="2757948"/>
            <a:ext cx="11157155" cy="366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573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63D4-4E36-9E4B-B550-45DF10BDA28F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26942"/>
            <a:ext cx="41148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528" y="6626942"/>
            <a:ext cx="2743200" cy="232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9CF2-C857-4041-8183-5CBC4420A1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6" r:id="rId3"/>
    <p:sldLayoutId id="2147483707" r:id="rId4"/>
    <p:sldLayoutId id="2147483703" r:id="rId5"/>
    <p:sldLayoutId id="2147483704" r:id="rId6"/>
    <p:sldLayoutId id="2147483705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45" y="1093488"/>
            <a:ext cx="10793361" cy="1061631"/>
          </a:xfrm>
        </p:spPr>
        <p:txBody>
          <a:bodyPr anchor="ctr">
            <a:normAutofit/>
          </a:bodyPr>
          <a:lstStyle/>
          <a:p>
            <a:r>
              <a:rPr lang="en-GB" sz="3400"/>
              <a:t>Board on the Bus</a:t>
            </a:r>
            <a:br>
              <a:rPr lang="en-GB" sz="3400"/>
            </a:br>
            <a:r>
              <a:rPr lang="en-GB" sz="3400"/>
              <a:t>Listening in our Communities</a:t>
            </a:r>
            <a:endParaRPr lang="en-US" sz="3400"/>
          </a:p>
        </p:txBody>
      </p:sp>
      <p:pic>
        <p:nvPicPr>
          <p:cNvPr id="4" name="Picture 3" descr="A person and person holding up badges&#10;&#10;AI-generated content may be incorrect.">
            <a:extLst>
              <a:ext uri="{FF2B5EF4-FFF2-40B4-BE49-F238E27FC236}">
                <a16:creationId xmlns:a16="http://schemas.microsoft.com/office/drawing/2014/main" id="{C79D08C6-97AF-A357-6E6B-0F24A901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48" r="-1" b="45272"/>
          <a:stretch/>
        </p:blipFill>
        <p:spPr>
          <a:xfrm>
            <a:off x="1034845" y="2202425"/>
            <a:ext cx="10793361" cy="2556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2" y="317284"/>
            <a:ext cx="10498395" cy="2311234"/>
          </a:xfrm>
        </p:spPr>
        <p:txBody>
          <a:bodyPr>
            <a:noAutofit/>
          </a:bodyPr>
          <a:lstStyle/>
          <a:p>
            <a:pPr lvl="1" algn="ctr"/>
            <a:br>
              <a:rPr lang="en-US" sz="2400" dirty="0"/>
            </a:br>
            <a:br>
              <a:rPr lang="en-US" sz="2400" dirty="0"/>
            </a:br>
            <a:r>
              <a:rPr lang="en-US" sz="2400" b="1" dirty="0">
                <a:solidFill>
                  <a:schemeClr val="tx1"/>
                </a:solidFill>
              </a:rPr>
              <a:t>Board on the Bus: out in the community in March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at Kennington Park Community Centre – 3 March 2025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sz="1600" dirty="0"/>
            </a:br>
            <a:r>
              <a:rPr lang="en-US" sz="2000" b="1" dirty="0">
                <a:solidFill>
                  <a:schemeClr val="tx1"/>
                </a:solidFill>
              </a:rPr>
              <a:t>Lorraine Gordon, Interim Director, Living Well Network Alliance and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Alex Jackson, </a:t>
            </a:r>
            <a:r>
              <a:rPr lang="en-US" sz="2000" b="1" dirty="0" err="1">
                <a:solidFill>
                  <a:schemeClr val="tx1"/>
                </a:solidFill>
              </a:rPr>
              <a:t>Programme</a:t>
            </a:r>
            <a:r>
              <a:rPr lang="en-US" sz="2000" b="1" dirty="0">
                <a:solidFill>
                  <a:schemeClr val="tx1"/>
                </a:solidFill>
              </a:rPr>
              <a:t> Lead, Lambeth Together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 On the bus: Health Champions and a Mental Health Support Worker</a:t>
            </a:r>
            <a:br>
              <a:rPr lang="en-US" sz="2000" b="1" dirty="0">
                <a:solidFill>
                  <a:schemeClr val="tx1"/>
                </a:solidFill>
                <a:cs typeface="Arial" panose="020B0604020202020204"/>
              </a:rPr>
            </a:br>
            <a:r>
              <a:rPr lang="en-US" sz="2000" b="1" dirty="0">
                <a:solidFill>
                  <a:schemeClr val="tx1"/>
                </a:solidFill>
                <a:cs typeface="Arial" panose="020B0604020202020204"/>
              </a:rPr>
              <a:t> Age Friendly Lambeth team also present at the </a:t>
            </a:r>
            <a:r>
              <a:rPr lang="en-US" sz="2000" b="1" dirty="0" err="1">
                <a:solidFill>
                  <a:schemeClr val="tx1"/>
                </a:solidFill>
                <a:cs typeface="Arial" panose="020B0604020202020204"/>
              </a:rPr>
              <a:t>centre</a:t>
            </a:r>
            <a:br>
              <a:rPr lang="en-US" sz="2000" b="1" dirty="0">
                <a:solidFill>
                  <a:schemeClr val="tx1"/>
                </a:solidFill>
                <a:cs typeface="Arial" panose="020B0604020202020204"/>
              </a:rPr>
            </a:br>
            <a:br>
              <a:rPr lang="en-US" sz="2000" b="1" dirty="0">
                <a:solidFill>
                  <a:schemeClr val="tx1"/>
                </a:solidFill>
                <a:cs typeface="Arial" panose="020B0604020202020204"/>
              </a:rPr>
            </a:br>
            <a:br>
              <a:rPr lang="en-US" sz="2400" b="1" dirty="0">
                <a:solidFill>
                  <a:schemeClr val="accent3"/>
                </a:solidFill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937" y="2446866"/>
            <a:ext cx="11542530" cy="5005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Spoke with 19 residents </a:t>
            </a:r>
          </a:p>
          <a:p>
            <a:pPr marL="0" indent="0">
              <a:buNone/>
            </a:pPr>
            <a:r>
              <a:rPr lang="en-US" sz="2400" b="1" dirty="0"/>
              <a:t>Themes from ‘what matters to you’ postcards:</a:t>
            </a:r>
          </a:p>
          <a:p>
            <a:pPr lvl="1"/>
            <a:r>
              <a:rPr lang="en-US" sz="2000" dirty="0"/>
              <a:t>Housing and environment – better access to good housing </a:t>
            </a:r>
          </a:p>
          <a:p>
            <a:pPr marL="457200" lvl="1" indent="0">
              <a:buNone/>
            </a:pPr>
            <a:r>
              <a:rPr lang="en-US" sz="2000" dirty="0"/>
              <a:t>    and repairs</a:t>
            </a:r>
          </a:p>
          <a:p>
            <a:pPr lvl="1"/>
            <a:r>
              <a:rPr lang="en-US" sz="2000" dirty="0"/>
              <a:t>Better treatment for back pain, long waits for physio appointments</a:t>
            </a:r>
          </a:p>
          <a:p>
            <a:pPr lvl="1"/>
            <a:r>
              <a:rPr lang="en-US" sz="2000" dirty="0"/>
              <a:t>Better listening by GPs </a:t>
            </a:r>
          </a:p>
          <a:p>
            <a:pPr lvl="1"/>
            <a:r>
              <a:rPr lang="en-US" sz="2000" dirty="0"/>
              <a:t>More </a:t>
            </a:r>
            <a:r>
              <a:rPr lang="en-US" sz="2000" dirty="0" err="1"/>
              <a:t>personalised</a:t>
            </a:r>
            <a:r>
              <a:rPr lang="en-US" sz="2000" dirty="0"/>
              <a:t> care and choice for patients</a:t>
            </a:r>
          </a:p>
          <a:p>
            <a:pPr lvl="1"/>
            <a:r>
              <a:rPr lang="en-US" sz="2000" dirty="0"/>
              <a:t>More access to dentists</a:t>
            </a:r>
          </a:p>
          <a:p>
            <a:pPr lvl="1"/>
            <a:r>
              <a:rPr lang="en-US" sz="2000" dirty="0"/>
              <a:t>How to better manage stress</a:t>
            </a:r>
          </a:p>
          <a:p>
            <a:pPr lvl="1"/>
            <a:r>
              <a:rPr lang="en-US" sz="2000" dirty="0"/>
              <a:t>Availability of complementary therapies</a:t>
            </a:r>
          </a:p>
          <a:p>
            <a:pPr lvl="1"/>
            <a:r>
              <a:rPr lang="en-US" sz="2000" dirty="0"/>
              <a:t>Two residents reported no complaints!</a:t>
            </a:r>
          </a:p>
          <a:p>
            <a:pPr lvl="1"/>
            <a:endParaRPr lang="en-US" sz="2000" dirty="0"/>
          </a:p>
          <a:p>
            <a:pPr lvl="1"/>
            <a:endParaRPr lang="en-US" sz="2000" dirty="0">
              <a:cs typeface="Arial" panose="020B0604020202020204"/>
            </a:endParaRPr>
          </a:p>
          <a:p>
            <a:pPr lvl="1"/>
            <a:endParaRPr lang="en-US" sz="2000" dirty="0">
              <a:cs typeface="Arial" panose="020B0604020202020204"/>
            </a:endParaRPr>
          </a:p>
          <a:p>
            <a:pPr marL="457200" lvl="1" indent="0">
              <a:buNone/>
            </a:pPr>
            <a:endParaRPr lang="en-US" sz="2000" dirty="0">
              <a:cs typeface="Arial" panose="020B0604020202020204"/>
            </a:endParaRPr>
          </a:p>
          <a:p>
            <a:pPr marL="457200" lvl="1" indent="0">
              <a:buNone/>
            </a:pPr>
            <a:endParaRPr lang="en-US" sz="2000" dirty="0">
              <a:cs typeface="Arial" panose="020B0604020202020204"/>
            </a:endParaRPr>
          </a:p>
        </p:txBody>
      </p:sp>
      <p:pic>
        <p:nvPicPr>
          <p:cNvPr id="5" name="Picture 4" descr="A person talking to another person&#10;&#10;AI-generated content may be incorrect.">
            <a:extLst>
              <a:ext uri="{FF2B5EF4-FFF2-40B4-BE49-F238E27FC236}">
                <a16:creationId xmlns:a16="http://schemas.microsoft.com/office/drawing/2014/main" id="{BE50922F-93F5-7700-435C-8AD32823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9" y="2579324"/>
            <a:ext cx="2830919" cy="37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1789"/>
      </p:ext>
    </p:extLst>
  </p:cSld>
  <p:clrMapOvr>
    <a:masterClrMapping/>
  </p:clrMapOvr>
</p:sld>
</file>

<file path=ppt/theme/theme1.xml><?xml version="1.0" encoding="utf-8"?>
<a:theme xmlns:a="http://schemas.openxmlformats.org/drawingml/2006/main" name="Lambeth_together">
  <a:themeElements>
    <a:clrScheme name="LambethTogether">
      <a:dk1>
        <a:srgbClr val="004877"/>
      </a:dk1>
      <a:lt1>
        <a:srgbClr val="FFFFFF"/>
      </a:lt1>
      <a:dk2>
        <a:srgbClr val="000000"/>
      </a:dk2>
      <a:lt2>
        <a:srgbClr val="E94179"/>
      </a:lt2>
      <a:accent1>
        <a:srgbClr val="0FA59B"/>
      </a:accent1>
      <a:accent2>
        <a:srgbClr val="DC79AF"/>
      </a:accent2>
      <a:accent3>
        <a:srgbClr val="3C4797"/>
      </a:accent3>
      <a:accent4>
        <a:srgbClr val="FBB911"/>
      </a:accent4>
      <a:accent5>
        <a:srgbClr val="0073A3"/>
      </a:accent5>
      <a:accent6>
        <a:srgbClr val="EE7323"/>
      </a:accent6>
      <a:hlink>
        <a:srgbClr val="4CC0DD"/>
      </a:hlink>
      <a:folHlink>
        <a:srgbClr val="E94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eth_together" id="{C5DD8685-010E-CA42-919C-EAF37C663147}" vid="{BE58C8A8-FEFA-1549-AC6B-4F0FCA63951C}"/>
    </a:ext>
  </a:extLst>
</a:theme>
</file>

<file path=ppt/theme/theme2.xml><?xml version="1.0" encoding="utf-8"?>
<a:theme xmlns:a="http://schemas.openxmlformats.org/drawingml/2006/main" name="1_Lambeth_together">
  <a:themeElements>
    <a:clrScheme name="LambethTogether">
      <a:dk1>
        <a:srgbClr val="004877"/>
      </a:dk1>
      <a:lt1>
        <a:srgbClr val="FFFFFF"/>
      </a:lt1>
      <a:dk2>
        <a:srgbClr val="000000"/>
      </a:dk2>
      <a:lt2>
        <a:srgbClr val="E94179"/>
      </a:lt2>
      <a:accent1>
        <a:srgbClr val="0FA59B"/>
      </a:accent1>
      <a:accent2>
        <a:srgbClr val="DC79AF"/>
      </a:accent2>
      <a:accent3>
        <a:srgbClr val="3C4797"/>
      </a:accent3>
      <a:accent4>
        <a:srgbClr val="FBB911"/>
      </a:accent4>
      <a:accent5>
        <a:srgbClr val="0073A3"/>
      </a:accent5>
      <a:accent6>
        <a:srgbClr val="EE7323"/>
      </a:accent6>
      <a:hlink>
        <a:srgbClr val="4CC0DD"/>
      </a:hlink>
      <a:folHlink>
        <a:srgbClr val="E94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eth_together" id="{C5DD8685-010E-CA42-919C-EAF37C663147}" vid="{BE58C8A8-FEFA-1549-AC6B-4F0FCA63951C}"/>
    </a:ext>
  </a:extLst>
</a:theme>
</file>

<file path=ppt/theme/theme3.xml><?xml version="1.0" encoding="utf-8"?>
<a:theme xmlns:a="http://schemas.openxmlformats.org/drawingml/2006/main" name="2_Lambeth_together">
  <a:themeElements>
    <a:clrScheme name="LambethTogether">
      <a:dk1>
        <a:srgbClr val="004877"/>
      </a:dk1>
      <a:lt1>
        <a:srgbClr val="FFFFFF"/>
      </a:lt1>
      <a:dk2>
        <a:srgbClr val="000000"/>
      </a:dk2>
      <a:lt2>
        <a:srgbClr val="E94179"/>
      </a:lt2>
      <a:accent1>
        <a:srgbClr val="0FA59B"/>
      </a:accent1>
      <a:accent2>
        <a:srgbClr val="DC79AF"/>
      </a:accent2>
      <a:accent3>
        <a:srgbClr val="3C4797"/>
      </a:accent3>
      <a:accent4>
        <a:srgbClr val="FBB911"/>
      </a:accent4>
      <a:accent5>
        <a:srgbClr val="0073A3"/>
      </a:accent5>
      <a:accent6>
        <a:srgbClr val="EE7323"/>
      </a:accent6>
      <a:hlink>
        <a:srgbClr val="4CC0DD"/>
      </a:hlink>
      <a:folHlink>
        <a:srgbClr val="E94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eth_together" id="{C5DD8685-010E-CA42-919C-EAF37C663147}" vid="{BE58C8A8-FEFA-1549-AC6B-4F0FCA63951C}"/>
    </a:ext>
  </a:extLst>
</a:theme>
</file>

<file path=ppt/theme/theme4.xml><?xml version="1.0" encoding="utf-8"?>
<a:theme xmlns:a="http://schemas.openxmlformats.org/drawingml/2006/main" name="3_Lambeth_together">
  <a:themeElements>
    <a:clrScheme name="LambethTogether">
      <a:dk1>
        <a:srgbClr val="004877"/>
      </a:dk1>
      <a:lt1>
        <a:srgbClr val="FFFFFF"/>
      </a:lt1>
      <a:dk2>
        <a:srgbClr val="000000"/>
      </a:dk2>
      <a:lt2>
        <a:srgbClr val="E94179"/>
      </a:lt2>
      <a:accent1>
        <a:srgbClr val="0FA59B"/>
      </a:accent1>
      <a:accent2>
        <a:srgbClr val="DC79AF"/>
      </a:accent2>
      <a:accent3>
        <a:srgbClr val="3C4797"/>
      </a:accent3>
      <a:accent4>
        <a:srgbClr val="FBB911"/>
      </a:accent4>
      <a:accent5>
        <a:srgbClr val="0073A3"/>
      </a:accent5>
      <a:accent6>
        <a:srgbClr val="EE7323"/>
      </a:accent6>
      <a:hlink>
        <a:srgbClr val="4CC0DD"/>
      </a:hlink>
      <a:folHlink>
        <a:srgbClr val="E94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eth_together" id="{C5DD8685-010E-CA42-919C-EAF37C663147}" vid="{BE58C8A8-FEFA-1549-AC6B-4F0FCA63951C}"/>
    </a:ext>
  </a:extLst>
</a:theme>
</file>

<file path=ppt/theme/theme5.xml><?xml version="1.0" encoding="utf-8"?>
<a:theme xmlns:a="http://schemas.openxmlformats.org/drawingml/2006/main" name="4_Lambeth_together">
  <a:themeElements>
    <a:clrScheme name="LambethTogether">
      <a:dk1>
        <a:srgbClr val="004877"/>
      </a:dk1>
      <a:lt1>
        <a:srgbClr val="FFFFFF"/>
      </a:lt1>
      <a:dk2>
        <a:srgbClr val="000000"/>
      </a:dk2>
      <a:lt2>
        <a:srgbClr val="E94179"/>
      </a:lt2>
      <a:accent1>
        <a:srgbClr val="0FA59B"/>
      </a:accent1>
      <a:accent2>
        <a:srgbClr val="DC79AF"/>
      </a:accent2>
      <a:accent3>
        <a:srgbClr val="3C4797"/>
      </a:accent3>
      <a:accent4>
        <a:srgbClr val="FBB911"/>
      </a:accent4>
      <a:accent5>
        <a:srgbClr val="0073A3"/>
      </a:accent5>
      <a:accent6>
        <a:srgbClr val="EE7323"/>
      </a:accent6>
      <a:hlink>
        <a:srgbClr val="4CC0DD"/>
      </a:hlink>
      <a:folHlink>
        <a:srgbClr val="E94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eth_together" id="{C5DD8685-010E-CA42-919C-EAF37C663147}" vid="{BE58C8A8-FEFA-1549-AC6B-4F0FCA63951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51d9ff-4add-4aa1-9b17-caa76852397e">
      <Terms xmlns="http://schemas.microsoft.com/office/infopath/2007/PartnerControls"/>
    </lcf76f155ced4ddcb4097134ff3c332f>
    <TaxCatchAll xmlns="3762e1dc-9bcc-4a22-91e6-a5cb4b094858" xsi:nil="true"/>
    <SharedWithUsers xmlns="7bad7c87-06fc-4726-bfa2-929b12ffb2ad">
      <UserInfo>
        <DisplayName>Charli Nelson</DisplayName>
        <AccountId>426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0F98AB26C3F4AB2A22C1DFD30EA22" ma:contentTypeVersion="18" ma:contentTypeDescription="Create a new document." ma:contentTypeScope="" ma:versionID="75ef76f3f3f031acac0470071f342da9">
  <xsd:schema xmlns:xsd="http://www.w3.org/2001/XMLSchema" xmlns:xs="http://www.w3.org/2001/XMLSchema" xmlns:p="http://schemas.microsoft.com/office/2006/metadata/properties" xmlns:ns2="7151d9ff-4add-4aa1-9b17-caa76852397e" xmlns:ns3="7bad7c87-06fc-4726-bfa2-929b12ffb2ad" xmlns:ns4="3762e1dc-9bcc-4a22-91e6-a5cb4b094858" targetNamespace="http://schemas.microsoft.com/office/2006/metadata/properties" ma:root="true" ma:fieldsID="8c1d089b1a85622e6555af45079764fa" ns2:_="" ns3:_="" ns4:_="">
    <xsd:import namespace="7151d9ff-4add-4aa1-9b17-caa76852397e"/>
    <xsd:import namespace="7bad7c87-06fc-4726-bfa2-929b12ffb2ad"/>
    <xsd:import namespace="3762e1dc-9bcc-4a22-91e6-a5cb4b094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d9ff-4add-4aa1-9b17-caa768523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f3f23c5-8d61-4350-8abb-347846498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d7c87-06fc-4726-bfa2-929b12ffb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2e1dc-9bcc-4a22-91e6-a5cb4b09485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77752c-081b-4374-868b-e3f54405bd4b}" ma:internalName="TaxCatchAll" ma:showField="CatchAllData" ma:web="7bad7c87-06fc-4726-bfa2-929b12ffb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52E76-CD94-484F-864D-D4EA2A6A0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52869-8C5A-4453-AE6E-0B1B0805BE11}">
  <ds:schemaRefs>
    <ds:schemaRef ds:uri="http://schemas.microsoft.com/office/2006/metadata/properties"/>
    <ds:schemaRef ds:uri="http://schemas.microsoft.com/office/infopath/2007/PartnerControls"/>
    <ds:schemaRef ds:uri="7151d9ff-4add-4aa1-9b17-caa76852397e"/>
    <ds:schemaRef ds:uri="3762e1dc-9bcc-4a22-91e6-a5cb4b094858"/>
    <ds:schemaRef ds:uri="7bad7c87-06fc-4726-bfa2-929b12ffb2ad"/>
  </ds:schemaRefs>
</ds:datastoreItem>
</file>

<file path=customXml/itemProps3.xml><?xml version="1.0" encoding="utf-8"?>
<ds:datastoreItem xmlns:ds="http://schemas.openxmlformats.org/officeDocument/2006/customXml" ds:itemID="{6923BE30-9129-4830-998B-A2A718AEF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1d9ff-4add-4aa1-9b17-caa76852397e"/>
    <ds:schemaRef ds:uri="7bad7c87-06fc-4726-bfa2-929b12ffb2ad"/>
    <ds:schemaRef ds:uri="3762e1dc-9bcc-4a22-91e6-a5cb4b094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Lambeth_together</Template>
  <TotalTime>425</TotalTime>
  <Words>151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Lambeth_together</vt:lpstr>
      <vt:lpstr>1_Lambeth_together</vt:lpstr>
      <vt:lpstr>2_Lambeth_together</vt:lpstr>
      <vt:lpstr>3_Lambeth_together</vt:lpstr>
      <vt:lpstr>4_Lambeth_together</vt:lpstr>
      <vt:lpstr>Board on the Bus Listening in our Communities</vt:lpstr>
      <vt:lpstr>  Board on the Bus: out in the community in March at Kennington Park Community Centre – 3 March 2025  Lorraine Gordon, Interim Director, Living Well Network Alliance and  Alex Jackson, Programme Lead, Lambeth Together   On the bus: Health Champions and a Mental Health Support Worker  Age Friendly Lambeth team also present at the centre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Lake</dc:creator>
  <cp:lastModifiedBy>Alicia Lyons</cp:lastModifiedBy>
  <cp:revision>51</cp:revision>
  <dcterms:created xsi:type="dcterms:W3CDTF">2019-07-02T09:04:22Z</dcterms:created>
  <dcterms:modified xsi:type="dcterms:W3CDTF">2025-03-20T15:10:52Z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0x010100E410F98AB26C3F4AB2A22C1DFD30EA22</vt:lpwstr>
  </property>
  <property fmtid="{D5CDD505-2E9C-101B-9397-08002B2CF9AE}" pid="3" name="MediaServiceImageTags">
    <vt:lpwstr/>
  </property>
</Properties>
</file>