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10"/>
  </p:notesMasterIdLst>
  <p:sldIdLst>
    <p:sldId id="1874" r:id="rId6"/>
    <p:sldId id="1872" r:id="rId7"/>
    <p:sldId id="1873" r:id="rId8"/>
    <p:sldId id="18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B96D94-3E67-4D32-828E-8E7F65A7AB3E}" v="3" dt="2024-05-02T14:48:05.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3" autoAdjust="0"/>
    <p:restoredTop sz="94660"/>
  </p:normalViewPr>
  <p:slideViewPr>
    <p:cSldViewPr snapToGrid="0">
      <p:cViewPr varScale="1">
        <p:scale>
          <a:sx n="121" d="100"/>
          <a:sy n="121" d="100"/>
        </p:scale>
        <p:origin x="132"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Flynn (NHS South East London ICB)" userId="b59d59a2-ea5a-4478-9886-d4e2dcb10cc2" providerId="ADAL" clId="{31B96D94-3E67-4D32-828E-8E7F65A7AB3E}"/>
    <pc:docChg chg="undo custSel modSld">
      <pc:chgData name="Catherine Flynn (NHS South East London ICB)" userId="b59d59a2-ea5a-4478-9886-d4e2dcb10cc2" providerId="ADAL" clId="{31B96D94-3E67-4D32-828E-8E7F65A7AB3E}" dt="2024-05-02T14:56:13.158" v="3266" actId="2711"/>
      <pc:docMkLst>
        <pc:docMk/>
      </pc:docMkLst>
      <pc:sldChg chg="modSp mod">
        <pc:chgData name="Catherine Flynn (NHS South East London ICB)" userId="b59d59a2-ea5a-4478-9886-d4e2dcb10cc2" providerId="ADAL" clId="{31B96D94-3E67-4D32-828E-8E7F65A7AB3E}" dt="2024-05-02T14:44:00.354" v="2459" actId="6549"/>
        <pc:sldMkLst>
          <pc:docMk/>
          <pc:sldMk cId="3398355011" sldId="1872"/>
        </pc:sldMkLst>
        <pc:spChg chg="mod">
          <ac:chgData name="Catherine Flynn (NHS South East London ICB)" userId="b59d59a2-ea5a-4478-9886-d4e2dcb10cc2" providerId="ADAL" clId="{31B96D94-3E67-4D32-828E-8E7F65A7AB3E}" dt="2024-05-02T14:30:32.123" v="1287" actId="20577"/>
          <ac:spMkLst>
            <pc:docMk/>
            <pc:sldMk cId="3398355011" sldId="1872"/>
            <ac:spMk id="3" creationId="{0ED852E6-5A01-95B3-870A-7ADCEA381941}"/>
          </ac:spMkLst>
        </pc:spChg>
        <pc:spChg chg="mod">
          <ac:chgData name="Catherine Flynn (NHS South East London ICB)" userId="b59d59a2-ea5a-4478-9886-d4e2dcb10cc2" providerId="ADAL" clId="{31B96D94-3E67-4D32-828E-8E7F65A7AB3E}" dt="2024-05-02T12:34:21.535" v="29" actId="6549"/>
          <ac:spMkLst>
            <pc:docMk/>
            <pc:sldMk cId="3398355011" sldId="1872"/>
            <ac:spMk id="5" creationId="{1299EABF-331B-6910-C6AD-9067EB5A21AD}"/>
          </ac:spMkLst>
        </pc:spChg>
        <pc:spChg chg="mod">
          <ac:chgData name="Catherine Flynn (NHS South East London ICB)" userId="b59d59a2-ea5a-4478-9886-d4e2dcb10cc2" providerId="ADAL" clId="{31B96D94-3E67-4D32-828E-8E7F65A7AB3E}" dt="2024-05-02T12:48:39.605" v="1233" actId="20577"/>
          <ac:spMkLst>
            <pc:docMk/>
            <pc:sldMk cId="3398355011" sldId="1872"/>
            <ac:spMk id="6" creationId="{15DC424E-C7D3-B389-97C5-A7CC0FA58FC5}"/>
          </ac:spMkLst>
        </pc:spChg>
        <pc:spChg chg="mod">
          <ac:chgData name="Catherine Flynn (NHS South East London ICB)" userId="b59d59a2-ea5a-4478-9886-d4e2dcb10cc2" providerId="ADAL" clId="{31B96D94-3E67-4D32-828E-8E7F65A7AB3E}" dt="2024-05-02T14:44:00.354" v="2459" actId="6549"/>
          <ac:spMkLst>
            <pc:docMk/>
            <pc:sldMk cId="3398355011" sldId="1872"/>
            <ac:spMk id="7" creationId="{F4814A28-F9E4-C9F5-73AF-3E6770718621}"/>
          </ac:spMkLst>
        </pc:spChg>
      </pc:sldChg>
      <pc:sldChg chg="modSp mod">
        <pc:chgData name="Catherine Flynn (NHS South East London ICB)" userId="b59d59a2-ea5a-4478-9886-d4e2dcb10cc2" providerId="ADAL" clId="{31B96D94-3E67-4D32-828E-8E7F65A7AB3E}" dt="2024-05-02T14:48:18.891" v="2938" actId="6549"/>
        <pc:sldMkLst>
          <pc:docMk/>
          <pc:sldMk cId="933312995" sldId="1873"/>
        </pc:sldMkLst>
        <pc:spChg chg="mod">
          <ac:chgData name="Catherine Flynn (NHS South East London ICB)" userId="b59d59a2-ea5a-4478-9886-d4e2dcb10cc2" providerId="ADAL" clId="{31B96D94-3E67-4D32-828E-8E7F65A7AB3E}" dt="2024-05-02T14:46:15.716" v="2807" actId="6549"/>
          <ac:spMkLst>
            <pc:docMk/>
            <pc:sldMk cId="933312995" sldId="1873"/>
            <ac:spMk id="7" creationId="{87F3596E-C3C4-A63D-BFCD-766E79C863DD}"/>
          </ac:spMkLst>
        </pc:spChg>
        <pc:spChg chg="mod">
          <ac:chgData name="Catherine Flynn (NHS South East London ICB)" userId="b59d59a2-ea5a-4478-9886-d4e2dcb10cc2" providerId="ADAL" clId="{31B96D94-3E67-4D32-828E-8E7F65A7AB3E}" dt="2024-05-02T14:48:18.891" v="2938" actId="6549"/>
          <ac:spMkLst>
            <pc:docMk/>
            <pc:sldMk cId="933312995" sldId="1873"/>
            <ac:spMk id="8" creationId="{A36DB922-1C39-6545-3525-4EC484A0EBE8}"/>
          </ac:spMkLst>
        </pc:spChg>
      </pc:sldChg>
      <pc:sldChg chg="modSp mod">
        <pc:chgData name="Catherine Flynn (NHS South East London ICB)" userId="b59d59a2-ea5a-4478-9886-d4e2dcb10cc2" providerId="ADAL" clId="{31B96D94-3E67-4D32-828E-8E7F65A7AB3E}" dt="2024-05-02T14:56:13.158" v="3266" actId="2711"/>
        <pc:sldMkLst>
          <pc:docMk/>
          <pc:sldMk cId="2575225396" sldId="1875"/>
        </pc:sldMkLst>
        <pc:spChg chg="mod">
          <ac:chgData name="Catherine Flynn (NHS South East London ICB)" userId="b59d59a2-ea5a-4478-9886-d4e2dcb10cc2" providerId="ADAL" clId="{31B96D94-3E67-4D32-828E-8E7F65A7AB3E}" dt="2024-05-02T14:54:17.515" v="3232" actId="20577"/>
          <ac:spMkLst>
            <pc:docMk/>
            <pc:sldMk cId="2575225396" sldId="1875"/>
            <ac:spMk id="7" creationId="{87F3596E-C3C4-A63D-BFCD-766E79C863DD}"/>
          </ac:spMkLst>
        </pc:spChg>
        <pc:spChg chg="mod">
          <ac:chgData name="Catherine Flynn (NHS South East London ICB)" userId="b59d59a2-ea5a-4478-9886-d4e2dcb10cc2" providerId="ADAL" clId="{31B96D94-3E67-4D32-828E-8E7F65A7AB3E}" dt="2024-05-02T14:56:13.158" v="3266" actId="2711"/>
          <ac:spMkLst>
            <pc:docMk/>
            <pc:sldMk cId="2575225396" sldId="1875"/>
            <ac:spMk id="8" creationId="{A36DB922-1C39-6545-3525-4EC484A0EBE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AF4DC-A479-4C16-A373-E8808B62D59B}" type="datetimeFigureOut">
              <a:rPr lang="en-GB" smtClean="0"/>
              <a:t>02/05/2024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3FD38-0C62-4EF0-A4D1-1B0C075FD934}" type="slidenum">
              <a:rPr lang="en-GB" smtClean="0"/>
              <a:t>‹#›</a:t>
            </a:fld>
            <a:endParaRPr lang="en-GB"/>
          </a:p>
        </p:txBody>
      </p:sp>
    </p:spTree>
    <p:extLst>
      <p:ext uri="{BB962C8B-B14F-4D97-AF65-F5344CB8AC3E}">
        <p14:creationId xmlns:p14="http://schemas.microsoft.com/office/powerpoint/2010/main" val="2078256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E11D65-5306-481C-9F9A-E61E81602A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726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7251" y="1356851"/>
            <a:ext cx="10019071" cy="1936955"/>
          </a:xfrm>
        </p:spPr>
        <p:txBody>
          <a:bodyPr anchor="t"/>
          <a:lstStyle>
            <a:lvl1pPr algn="ctr">
              <a:defRPr sz="6000"/>
            </a:lvl1pPr>
          </a:lstStyle>
          <a:p>
            <a:r>
              <a:rPr lang="en-US"/>
              <a:t>Click to edit Master title style</a:t>
            </a:r>
          </a:p>
        </p:txBody>
      </p:sp>
      <p:sp>
        <p:nvSpPr>
          <p:cNvPr id="3" name="Subtitle 2"/>
          <p:cNvSpPr>
            <a:spLocks noGrp="1"/>
          </p:cNvSpPr>
          <p:nvPr>
            <p:ph type="subTitle" idx="1"/>
          </p:nvPr>
        </p:nvSpPr>
        <p:spPr>
          <a:xfrm>
            <a:off x="747251" y="3405393"/>
            <a:ext cx="10019071" cy="10977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3163D4-4E36-9E4B-B550-45DF10BDA28F}" type="datetimeFigureOut">
              <a:rPr lang="en-US" smtClean="0">
                <a:solidFill>
                  <a:srgbClr val="004877">
                    <a:tint val="75000"/>
                  </a:srgbClr>
                </a:solidFill>
              </a:rPr>
              <a:pPr/>
              <a:t>5/2/2024</a:t>
            </a:fld>
            <a:endParaRPr lang="en-US">
              <a:solidFill>
                <a:srgbClr val="004877">
                  <a:tint val="75000"/>
                </a:srgbClr>
              </a:solidFill>
            </a:endParaRPr>
          </a:p>
        </p:txBody>
      </p:sp>
      <p:sp>
        <p:nvSpPr>
          <p:cNvPr id="5" name="Footer Placeholder 4"/>
          <p:cNvSpPr>
            <a:spLocks noGrp="1"/>
          </p:cNvSpPr>
          <p:nvPr>
            <p:ph type="ftr" sz="quarter" idx="11"/>
          </p:nvPr>
        </p:nvSpPr>
        <p:spPr/>
        <p:txBody>
          <a:bodyPr/>
          <a:lstStyle/>
          <a:p>
            <a:endParaRPr lang="en-US">
              <a:solidFill>
                <a:srgbClr val="004877">
                  <a:tint val="75000"/>
                </a:srgbClr>
              </a:solidFill>
            </a:endParaRPr>
          </a:p>
        </p:txBody>
      </p:sp>
      <p:sp>
        <p:nvSpPr>
          <p:cNvPr id="6" name="Slide Number Placeholder 5"/>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a:solidFill>
                <a:srgbClr val="004877">
                  <a:tint val="75000"/>
                </a:srgbClr>
              </a:solidFill>
            </a:endParaRPr>
          </a:p>
        </p:txBody>
      </p:sp>
    </p:spTree>
    <p:extLst>
      <p:ext uri="{BB962C8B-B14F-4D97-AF65-F5344CB8AC3E}">
        <p14:creationId xmlns:p14="http://schemas.microsoft.com/office/powerpoint/2010/main" val="528357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2051" y="1356851"/>
            <a:ext cx="10019071" cy="1936955"/>
          </a:xfrm>
        </p:spPr>
        <p:txBody>
          <a:bodyPr anchor="t"/>
          <a:lstStyle>
            <a:lvl1pPr algn="ctr">
              <a:defRPr sz="6000"/>
            </a:lvl1pPr>
          </a:lstStyle>
          <a:p>
            <a:r>
              <a:rPr lang="en-US"/>
              <a:t>Click to edit Master title style</a:t>
            </a:r>
          </a:p>
        </p:txBody>
      </p:sp>
      <p:sp>
        <p:nvSpPr>
          <p:cNvPr id="3" name="Subtitle 2"/>
          <p:cNvSpPr>
            <a:spLocks noGrp="1"/>
          </p:cNvSpPr>
          <p:nvPr>
            <p:ph type="subTitle" idx="1"/>
          </p:nvPr>
        </p:nvSpPr>
        <p:spPr>
          <a:xfrm>
            <a:off x="1052051" y="3405393"/>
            <a:ext cx="10019071" cy="10977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3163D4-4E36-9E4B-B550-45DF10BDA28F}"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a:p>
        </p:txBody>
      </p:sp>
    </p:spTree>
    <p:extLst>
      <p:ext uri="{BB962C8B-B14F-4D97-AF65-F5344CB8AC3E}">
        <p14:creationId xmlns:p14="http://schemas.microsoft.com/office/powerpoint/2010/main" val="229376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163D4-4E36-9E4B-B550-45DF10BDA28F}"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a:p>
        </p:txBody>
      </p:sp>
    </p:spTree>
    <p:extLst>
      <p:ext uri="{BB962C8B-B14F-4D97-AF65-F5344CB8AC3E}">
        <p14:creationId xmlns:p14="http://schemas.microsoft.com/office/powerpoint/2010/main" val="2126297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5804" y="1434435"/>
            <a:ext cx="11179278" cy="199702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45804" y="3557077"/>
            <a:ext cx="11179278" cy="8477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163D4-4E36-9E4B-B550-45DF10BDA28F}"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a:p>
        </p:txBody>
      </p:sp>
    </p:spTree>
    <p:extLst>
      <p:ext uri="{BB962C8B-B14F-4D97-AF65-F5344CB8AC3E}">
        <p14:creationId xmlns:p14="http://schemas.microsoft.com/office/powerpoint/2010/main" val="1771024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3163D4-4E36-9E4B-B550-45DF10BDA28F}" type="datetimeFigureOut">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DE9CF2-C857-4041-8183-5CBC4420A123}" type="slidenum">
              <a:rPr lang="en-US" smtClean="0"/>
              <a:t>‹#›</a:t>
            </a:fld>
            <a:endParaRPr lang="en-US"/>
          </a:p>
        </p:txBody>
      </p:sp>
    </p:spTree>
    <p:extLst>
      <p:ext uri="{BB962C8B-B14F-4D97-AF65-F5344CB8AC3E}">
        <p14:creationId xmlns:p14="http://schemas.microsoft.com/office/powerpoint/2010/main" val="148874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163D4-4E36-9E4B-B550-45DF10BDA28F}" type="datetimeFigureOut">
              <a:rPr lang="en-US" smtClean="0"/>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DE9CF2-C857-4041-8183-5CBC4420A123}" type="slidenum">
              <a:rPr lang="en-US" smtClean="0"/>
              <a:t>‹#›</a:t>
            </a:fld>
            <a:endParaRPr lang="en-US"/>
          </a:p>
        </p:txBody>
      </p:sp>
    </p:spTree>
    <p:extLst>
      <p:ext uri="{BB962C8B-B14F-4D97-AF65-F5344CB8AC3E}">
        <p14:creationId xmlns:p14="http://schemas.microsoft.com/office/powerpoint/2010/main" val="3809087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4" y="228249"/>
            <a:ext cx="10468898" cy="902462"/>
          </a:xfrm>
        </p:spPr>
        <p:txBody>
          <a:bodyPr/>
          <a:lstStyle/>
          <a:p>
            <a:r>
              <a:rPr lang="en-US"/>
              <a:t>Click to edit Master title style</a:t>
            </a:r>
          </a:p>
        </p:txBody>
      </p:sp>
      <p:sp>
        <p:nvSpPr>
          <p:cNvPr id="3" name="Content Placeholder 2"/>
          <p:cNvSpPr>
            <a:spLocks noGrp="1"/>
          </p:cNvSpPr>
          <p:nvPr>
            <p:ph sz="half" idx="1"/>
          </p:nvPr>
        </p:nvSpPr>
        <p:spPr>
          <a:xfrm>
            <a:off x="464573" y="1376516"/>
            <a:ext cx="5555227" cy="4355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3316" y="1376516"/>
            <a:ext cx="5525728" cy="4355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3163D4-4E36-9E4B-B550-45DF10BDA28F}"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114502" y="6626942"/>
            <a:ext cx="2743200" cy="232185"/>
          </a:xfrm>
        </p:spPr>
        <p:txBody>
          <a:bodyPr/>
          <a:lstStyle/>
          <a:p>
            <a:fld id="{4FDE9CF2-C857-4041-8183-5CBC4420A123}" type="slidenum">
              <a:rPr lang="en-US" smtClean="0"/>
              <a:t>‹#›</a:t>
            </a:fld>
            <a:endParaRPr lang="en-US"/>
          </a:p>
        </p:txBody>
      </p:sp>
    </p:spTree>
    <p:extLst>
      <p:ext uri="{BB962C8B-B14F-4D97-AF65-F5344CB8AC3E}">
        <p14:creationId xmlns:p14="http://schemas.microsoft.com/office/powerpoint/2010/main" val="757240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35974"/>
            <a:ext cx="10645879" cy="855408"/>
          </a:xfrm>
        </p:spPr>
        <p:txBody>
          <a:bodyPr/>
          <a:lstStyle/>
          <a:p>
            <a:r>
              <a:rPr lang="en-US"/>
              <a:t>Click to edit Master title style</a:t>
            </a:r>
          </a:p>
        </p:txBody>
      </p:sp>
      <p:sp>
        <p:nvSpPr>
          <p:cNvPr id="3" name="Text Placeholder 2"/>
          <p:cNvSpPr>
            <a:spLocks noGrp="1"/>
          </p:cNvSpPr>
          <p:nvPr>
            <p:ph type="body" idx="1"/>
          </p:nvPr>
        </p:nvSpPr>
        <p:spPr>
          <a:xfrm>
            <a:off x="464574" y="1347071"/>
            <a:ext cx="5533002"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4" y="1868128"/>
            <a:ext cx="5533002" cy="4070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8844" y="1347071"/>
            <a:ext cx="5370871"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8844" y="1868128"/>
            <a:ext cx="5370871" cy="4070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3163D4-4E36-9E4B-B550-45DF10BDA28F}" type="datetimeFigureOut">
              <a:rPr lang="en-US" smtClean="0"/>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163663" y="6626942"/>
            <a:ext cx="2743200" cy="232185"/>
          </a:xfrm>
        </p:spPr>
        <p:txBody>
          <a:bodyPr/>
          <a:lstStyle/>
          <a:p>
            <a:fld id="{4FDE9CF2-C857-4041-8183-5CBC4420A123}" type="slidenum">
              <a:rPr lang="en-US" smtClean="0"/>
              <a:t>‹#›</a:t>
            </a:fld>
            <a:endParaRPr lang="en-US"/>
          </a:p>
        </p:txBody>
      </p:sp>
    </p:spTree>
    <p:extLst>
      <p:ext uri="{BB962C8B-B14F-4D97-AF65-F5344CB8AC3E}">
        <p14:creationId xmlns:p14="http://schemas.microsoft.com/office/powerpoint/2010/main" val="302103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209368"/>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183189" y="1219200"/>
            <a:ext cx="643854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297648"/>
            <a:ext cx="4307452" cy="36959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E9CF2-C857-4041-8183-5CBC4420A123}" type="slidenum">
              <a:rPr lang="en-US" smtClean="0"/>
              <a:t>‹#›</a:t>
            </a:fld>
            <a:endParaRPr lang="en-US"/>
          </a:p>
        </p:txBody>
      </p:sp>
    </p:spTree>
    <p:extLst>
      <p:ext uri="{BB962C8B-B14F-4D97-AF65-F5344CB8AC3E}">
        <p14:creationId xmlns:p14="http://schemas.microsoft.com/office/powerpoint/2010/main" val="3651391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435509"/>
            <a:ext cx="3932237" cy="115211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83187" y="1435510"/>
            <a:ext cx="6586025" cy="42770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64573" y="2587625"/>
            <a:ext cx="3932237" cy="31249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222657" y="6626942"/>
            <a:ext cx="2743200" cy="232185"/>
          </a:xfrm>
        </p:spPr>
        <p:txBody>
          <a:bodyPr/>
          <a:lstStyle/>
          <a:p>
            <a:fld id="{4FDE9CF2-C857-4041-8183-5CBC4420A123}" type="slidenum">
              <a:rPr lang="en-US" smtClean="0"/>
              <a:t>‹#›</a:t>
            </a:fld>
            <a:endParaRPr lang="en-US"/>
          </a:p>
        </p:txBody>
      </p:sp>
    </p:spTree>
    <p:extLst>
      <p:ext uri="{BB962C8B-B14F-4D97-AF65-F5344CB8AC3E}">
        <p14:creationId xmlns:p14="http://schemas.microsoft.com/office/powerpoint/2010/main" val="345807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163D4-4E36-9E4B-B550-45DF10BDA28F}" type="datetimeFigureOut">
              <a:rPr lang="en-US" smtClean="0">
                <a:solidFill>
                  <a:srgbClr val="004877">
                    <a:tint val="75000"/>
                  </a:srgbClr>
                </a:solidFill>
              </a:rPr>
              <a:pPr/>
              <a:t>5/2/2024</a:t>
            </a:fld>
            <a:endParaRPr lang="en-US">
              <a:solidFill>
                <a:srgbClr val="004877">
                  <a:tint val="75000"/>
                </a:srgbClr>
              </a:solidFill>
            </a:endParaRPr>
          </a:p>
        </p:txBody>
      </p:sp>
      <p:sp>
        <p:nvSpPr>
          <p:cNvPr id="5" name="Footer Placeholder 4"/>
          <p:cNvSpPr>
            <a:spLocks noGrp="1"/>
          </p:cNvSpPr>
          <p:nvPr>
            <p:ph type="ftr" sz="quarter" idx="11"/>
          </p:nvPr>
        </p:nvSpPr>
        <p:spPr/>
        <p:txBody>
          <a:bodyPr/>
          <a:lstStyle/>
          <a:p>
            <a:endParaRPr lang="en-US">
              <a:solidFill>
                <a:srgbClr val="004877">
                  <a:tint val="75000"/>
                </a:srgbClr>
              </a:solidFill>
            </a:endParaRPr>
          </a:p>
        </p:txBody>
      </p:sp>
      <p:sp>
        <p:nvSpPr>
          <p:cNvPr id="6" name="Slide Number Placeholder 5"/>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a:solidFill>
                <a:srgbClr val="004877">
                  <a:tint val="75000"/>
                </a:srgbClr>
              </a:solidFill>
            </a:endParaRPr>
          </a:p>
        </p:txBody>
      </p:sp>
    </p:spTree>
    <p:extLst>
      <p:ext uri="{BB962C8B-B14F-4D97-AF65-F5344CB8AC3E}">
        <p14:creationId xmlns:p14="http://schemas.microsoft.com/office/powerpoint/2010/main" val="1670736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5972" y="1709738"/>
            <a:ext cx="11179278" cy="199702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35972" y="3832380"/>
            <a:ext cx="11179278" cy="8477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163D4-4E36-9E4B-B550-45DF10BDA28F}" type="datetimeFigureOut">
              <a:rPr lang="en-US" smtClean="0">
                <a:solidFill>
                  <a:srgbClr val="004877">
                    <a:tint val="75000"/>
                  </a:srgbClr>
                </a:solidFill>
              </a:rPr>
              <a:pPr/>
              <a:t>5/2/2024</a:t>
            </a:fld>
            <a:endParaRPr lang="en-US">
              <a:solidFill>
                <a:srgbClr val="004877">
                  <a:tint val="75000"/>
                </a:srgbClr>
              </a:solidFill>
            </a:endParaRPr>
          </a:p>
        </p:txBody>
      </p:sp>
      <p:sp>
        <p:nvSpPr>
          <p:cNvPr id="5" name="Footer Placeholder 4"/>
          <p:cNvSpPr>
            <a:spLocks noGrp="1"/>
          </p:cNvSpPr>
          <p:nvPr>
            <p:ph type="ftr" sz="quarter" idx="11"/>
          </p:nvPr>
        </p:nvSpPr>
        <p:spPr/>
        <p:txBody>
          <a:bodyPr/>
          <a:lstStyle/>
          <a:p>
            <a:endParaRPr lang="en-US">
              <a:solidFill>
                <a:srgbClr val="004877">
                  <a:tint val="75000"/>
                </a:srgbClr>
              </a:solidFill>
            </a:endParaRPr>
          </a:p>
        </p:txBody>
      </p:sp>
      <p:sp>
        <p:nvSpPr>
          <p:cNvPr id="6" name="Slide Number Placeholder 5"/>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a:solidFill>
                <a:srgbClr val="004877">
                  <a:tint val="75000"/>
                </a:srgbClr>
              </a:solidFill>
            </a:endParaRPr>
          </a:p>
        </p:txBody>
      </p:sp>
    </p:spTree>
    <p:extLst>
      <p:ext uri="{BB962C8B-B14F-4D97-AF65-F5344CB8AC3E}">
        <p14:creationId xmlns:p14="http://schemas.microsoft.com/office/powerpoint/2010/main" val="346230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3163D4-4E36-9E4B-B550-45DF10BDA28F}" type="datetimeFigureOut">
              <a:rPr lang="en-US" smtClean="0">
                <a:solidFill>
                  <a:srgbClr val="004877">
                    <a:tint val="75000"/>
                  </a:srgbClr>
                </a:solidFill>
              </a:rPr>
              <a:pPr/>
              <a:t>5/2/2024</a:t>
            </a:fld>
            <a:endParaRPr lang="en-US">
              <a:solidFill>
                <a:srgbClr val="004877">
                  <a:tint val="75000"/>
                </a:srgbClr>
              </a:solidFill>
            </a:endParaRPr>
          </a:p>
        </p:txBody>
      </p:sp>
      <p:sp>
        <p:nvSpPr>
          <p:cNvPr id="4" name="Footer Placeholder 3"/>
          <p:cNvSpPr>
            <a:spLocks noGrp="1"/>
          </p:cNvSpPr>
          <p:nvPr>
            <p:ph type="ftr" sz="quarter" idx="11"/>
          </p:nvPr>
        </p:nvSpPr>
        <p:spPr/>
        <p:txBody>
          <a:bodyPr/>
          <a:lstStyle/>
          <a:p>
            <a:endParaRPr lang="en-US">
              <a:solidFill>
                <a:srgbClr val="004877">
                  <a:tint val="75000"/>
                </a:srgbClr>
              </a:solidFill>
            </a:endParaRPr>
          </a:p>
        </p:txBody>
      </p:sp>
      <p:sp>
        <p:nvSpPr>
          <p:cNvPr id="5" name="Slide Number Placeholder 4"/>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a:solidFill>
                <a:srgbClr val="004877">
                  <a:tint val="75000"/>
                </a:srgbClr>
              </a:solidFill>
            </a:endParaRPr>
          </a:p>
        </p:txBody>
      </p:sp>
    </p:spTree>
    <p:extLst>
      <p:ext uri="{BB962C8B-B14F-4D97-AF65-F5344CB8AC3E}">
        <p14:creationId xmlns:p14="http://schemas.microsoft.com/office/powerpoint/2010/main" val="1203315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163D4-4E36-9E4B-B550-45DF10BDA28F}" type="datetimeFigureOut">
              <a:rPr lang="en-US" smtClean="0">
                <a:solidFill>
                  <a:srgbClr val="004877">
                    <a:tint val="75000"/>
                  </a:srgbClr>
                </a:solidFill>
              </a:rPr>
              <a:pPr/>
              <a:t>5/2/2024</a:t>
            </a:fld>
            <a:endParaRPr lang="en-US">
              <a:solidFill>
                <a:srgbClr val="004877">
                  <a:tint val="75000"/>
                </a:srgbClr>
              </a:solidFill>
            </a:endParaRPr>
          </a:p>
        </p:txBody>
      </p:sp>
      <p:sp>
        <p:nvSpPr>
          <p:cNvPr id="3" name="Footer Placeholder 2"/>
          <p:cNvSpPr>
            <a:spLocks noGrp="1"/>
          </p:cNvSpPr>
          <p:nvPr>
            <p:ph type="ftr" sz="quarter" idx="11"/>
          </p:nvPr>
        </p:nvSpPr>
        <p:spPr/>
        <p:txBody>
          <a:bodyPr/>
          <a:lstStyle/>
          <a:p>
            <a:endParaRPr lang="en-US">
              <a:solidFill>
                <a:srgbClr val="004877">
                  <a:tint val="75000"/>
                </a:srgbClr>
              </a:solidFill>
            </a:endParaRPr>
          </a:p>
        </p:txBody>
      </p:sp>
      <p:sp>
        <p:nvSpPr>
          <p:cNvPr id="4" name="Slide Number Placeholder 3"/>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a:solidFill>
                <a:srgbClr val="004877">
                  <a:tint val="75000"/>
                </a:srgbClr>
              </a:solidFill>
            </a:endParaRPr>
          </a:p>
        </p:txBody>
      </p:sp>
    </p:spTree>
    <p:extLst>
      <p:ext uri="{BB962C8B-B14F-4D97-AF65-F5344CB8AC3E}">
        <p14:creationId xmlns:p14="http://schemas.microsoft.com/office/powerpoint/2010/main" val="2879769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28249"/>
            <a:ext cx="10557388" cy="902461"/>
          </a:xfrm>
        </p:spPr>
        <p:txBody>
          <a:bodyPr/>
          <a:lstStyle/>
          <a:p>
            <a:r>
              <a:rPr lang="en-US"/>
              <a:t>Click to edit Master title style</a:t>
            </a:r>
          </a:p>
        </p:txBody>
      </p:sp>
      <p:sp>
        <p:nvSpPr>
          <p:cNvPr id="3" name="Content Placeholder 2"/>
          <p:cNvSpPr>
            <a:spLocks noGrp="1"/>
          </p:cNvSpPr>
          <p:nvPr>
            <p:ph sz="half" idx="1"/>
          </p:nvPr>
        </p:nvSpPr>
        <p:spPr>
          <a:xfrm>
            <a:off x="464573" y="1396180"/>
            <a:ext cx="5375788" cy="470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96180"/>
            <a:ext cx="5675671" cy="470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3163D4-4E36-9E4B-B550-45DF10BDA28F}" type="datetimeFigureOut">
              <a:rPr lang="en-US" smtClean="0">
                <a:solidFill>
                  <a:srgbClr val="004877">
                    <a:tint val="75000"/>
                  </a:srgbClr>
                </a:solidFill>
              </a:rPr>
              <a:pPr/>
              <a:t>5/2/2024</a:t>
            </a:fld>
            <a:endParaRPr lang="en-US">
              <a:solidFill>
                <a:srgbClr val="004877">
                  <a:tint val="75000"/>
                </a:srgbClr>
              </a:solidFill>
            </a:endParaRPr>
          </a:p>
        </p:txBody>
      </p:sp>
      <p:sp>
        <p:nvSpPr>
          <p:cNvPr id="6" name="Footer Placeholder 5"/>
          <p:cNvSpPr>
            <a:spLocks noGrp="1"/>
          </p:cNvSpPr>
          <p:nvPr>
            <p:ph type="ftr" sz="quarter" idx="11"/>
          </p:nvPr>
        </p:nvSpPr>
        <p:spPr/>
        <p:txBody>
          <a:bodyPr/>
          <a:lstStyle/>
          <a:p>
            <a:endParaRPr lang="en-US">
              <a:solidFill>
                <a:srgbClr val="004877">
                  <a:tint val="75000"/>
                </a:srgbClr>
              </a:solidFill>
            </a:endParaRPr>
          </a:p>
        </p:txBody>
      </p:sp>
      <p:sp>
        <p:nvSpPr>
          <p:cNvPr id="7" name="Slide Number Placeholder 6"/>
          <p:cNvSpPr>
            <a:spLocks noGrp="1"/>
          </p:cNvSpPr>
          <p:nvPr>
            <p:ph type="sldNum" sz="quarter" idx="12"/>
          </p:nvPr>
        </p:nvSpPr>
        <p:spPr>
          <a:xfrm>
            <a:off x="8984227" y="6626942"/>
            <a:ext cx="2743200" cy="232185"/>
          </a:xfrm>
        </p:spPr>
        <p:txBody>
          <a:bodyPr/>
          <a:lstStyle/>
          <a:p>
            <a:fld id="{4FDE9CF2-C857-4041-8183-5CBC4420A123}" type="slidenum">
              <a:rPr lang="en-US" smtClean="0">
                <a:solidFill>
                  <a:srgbClr val="004877">
                    <a:tint val="75000"/>
                  </a:srgbClr>
                </a:solidFill>
              </a:rPr>
              <a:pPr/>
              <a:t>‹#›</a:t>
            </a:fld>
            <a:endParaRPr lang="en-US">
              <a:solidFill>
                <a:srgbClr val="004877">
                  <a:tint val="75000"/>
                </a:srgbClr>
              </a:solidFill>
            </a:endParaRPr>
          </a:p>
        </p:txBody>
      </p:sp>
    </p:spTree>
    <p:extLst>
      <p:ext uri="{BB962C8B-B14F-4D97-AF65-F5344CB8AC3E}">
        <p14:creationId xmlns:p14="http://schemas.microsoft.com/office/powerpoint/2010/main" val="110744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58444"/>
            <a:ext cx="10567221" cy="764112"/>
          </a:xfrm>
        </p:spPr>
        <p:txBody>
          <a:bodyPr/>
          <a:lstStyle/>
          <a:p>
            <a:r>
              <a:rPr lang="en-US"/>
              <a:t>Click to edit Master title style</a:t>
            </a:r>
          </a:p>
        </p:txBody>
      </p:sp>
      <p:sp>
        <p:nvSpPr>
          <p:cNvPr id="3" name="Text Placeholder 2"/>
          <p:cNvSpPr>
            <a:spLocks noGrp="1"/>
          </p:cNvSpPr>
          <p:nvPr>
            <p:ph type="body" idx="1"/>
          </p:nvPr>
        </p:nvSpPr>
        <p:spPr>
          <a:xfrm>
            <a:off x="464574" y="1376594"/>
            <a:ext cx="5690420"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3" y="1897652"/>
            <a:ext cx="5690421" cy="42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77781" y="1376594"/>
            <a:ext cx="5298716"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77781" y="1897652"/>
            <a:ext cx="5298716" cy="42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3163D4-4E36-9E4B-B550-45DF10BDA28F}" type="datetimeFigureOut">
              <a:rPr lang="en-US" smtClean="0">
                <a:solidFill>
                  <a:srgbClr val="004877">
                    <a:tint val="75000"/>
                  </a:srgbClr>
                </a:solidFill>
              </a:rPr>
              <a:pPr/>
              <a:t>5/2/2024</a:t>
            </a:fld>
            <a:endParaRPr lang="en-US">
              <a:solidFill>
                <a:srgbClr val="004877">
                  <a:tint val="75000"/>
                </a:srgbClr>
              </a:solidFill>
            </a:endParaRPr>
          </a:p>
        </p:txBody>
      </p:sp>
      <p:sp>
        <p:nvSpPr>
          <p:cNvPr id="8" name="Footer Placeholder 7"/>
          <p:cNvSpPr>
            <a:spLocks noGrp="1"/>
          </p:cNvSpPr>
          <p:nvPr>
            <p:ph type="ftr" sz="quarter" idx="11"/>
          </p:nvPr>
        </p:nvSpPr>
        <p:spPr/>
        <p:txBody>
          <a:bodyPr/>
          <a:lstStyle/>
          <a:p>
            <a:endParaRPr lang="en-US">
              <a:solidFill>
                <a:srgbClr val="004877">
                  <a:tint val="75000"/>
                </a:srgbClr>
              </a:solidFill>
            </a:endParaRPr>
          </a:p>
        </p:txBody>
      </p:sp>
      <p:sp>
        <p:nvSpPr>
          <p:cNvPr id="9" name="Slide Number Placeholder 8"/>
          <p:cNvSpPr>
            <a:spLocks noGrp="1"/>
          </p:cNvSpPr>
          <p:nvPr>
            <p:ph type="sldNum" sz="quarter" idx="12"/>
          </p:nvPr>
        </p:nvSpPr>
        <p:spPr>
          <a:xfrm>
            <a:off x="8984227" y="6626942"/>
            <a:ext cx="2743200" cy="232185"/>
          </a:xfrm>
        </p:spPr>
        <p:txBody>
          <a:bodyPr/>
          <a:lstStyle/>
          <a:p>
            <a:fld id="{4FDE9CF2-C857-4041-8183-5CBC4420A123}" type="slidenum">
              <a:rPr lang="en-US" smtClean="0">
                <a:solidFill>
                  <a:srgbClr val="004877">
                    <a:tint val="75000"/>
                  </a:srgbClr>
                </a:solidFill>
              </a:rPr>
              <a:pPr/>
              <a:t>‹#›</a:t>
            </a:fld>
            <a:endParaRPr lang="en-US">
              <a:solidFill>
                <a:srgbClr val="004877">
                  <a:tint val="75000"/>
                </a:srgbClr>
              </a:solidFill>
            </a:endParaRPr>
          </a:p>
        </p:txBody>
      </p:sp>
    </p:spTree>
    <p:extLst>
      <p:ext uri="{BB962C8B-B14F-4D97-AF65-F5344CB8AC3E}">
        <p14:creationId xmlns:p14="http://schemas.microsoft.com/office/powerpoint/2010/main" val="4258624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514168"/>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379834" y="1524000"/>
            <a:ext cx="6438540" cy="4404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602448"/>
            <a:ext cx="4307452" cy="31060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solidFill>
                  <a:srgbClr val="004877">
                    <a:tint val="75000"/>
                  </a:srgbClr>
                </a:solidFill>
              </a:rPr>
              <a:pPr/>
              <a:t>5/2/2024</a:t>
            </a:fld>
            <a:endParaRPr lang="en-US">
              <a:solidFill>
                <a:srgbClr val="004877">
                  <a:tint val="75000"/>
                </a:srgbClr>
              </a:solidFill>
            </a:endParaRPr>
          </a:p>
        </p:txBody>
      </p:sp>
      <p:sp>
        <p:nvSpPr>
          <p:cNvPr id="6" name="Footer Placeholder 5"/>
          <p:cNvSpPr>
            <a:spLocks noGrp="1"/>
          </p:cNvSpPr>
          <p:nvPr>
            <p:ph type="ftr" sz="quarter" idx="11"/>
          </p:nvPr>
        </p:nvSpPr>
        <p:spPr/>
        <p:txBody>
          <a:bodyPr/>
          <a:lstStyle/>
          <a:p>
            <a:endParaRPr lang="en-US">
              <a:solidFill>
                <a:srgbClr val="004877">
                  <a:tint val="75000"/>
                </a:srgbClr>
              </a:solidFill>
            </a:endParaRPr>
          </a:p>
        </p:txBody>
      </p:sp>
      <p:sp>
        <p:nvSpPr>
          <p:cNvPr id="7" name="Slide Number Placeholder 6"/>
          <p:cNvSpPr>
            <a:spLocks noGrp="1"/>
          </p:cNvSpPr>
          <p:nvPr>
            <p:ph type="sldNum" sz="quarter" idx="12"/>
          </p:nvPr>
        </p:nvSpPr>
        <p:spPr>
          <a:xfrm>
            <a:off x="8984227" y="6626942"/>
            <a:ext cx="2743200" cy="232185"/>
          </a:xfrm>
        </p:spPr>
        <p:txBody>
          <a:bodyPr/>
          <a:lstStyle/>
          <a:p>
            <a:fld id="{4FDE9CF2-C857-4041-8183-5CBC4420A123}" type="slidenum">
              <a:rPr lang="en-US" smtClean="0">
                <a:solidFill>
                  <a:srgbClr val="004877">
                    <a:tint val="75000"/>
                  </a:srgbClr>
                </a:solidFill>
              </a:rPr>
              <a:pPr/>
              <a:t>‹#›</a:t>
            </a:fld>
            <a:endParaRPr lang="en-US">
              <a:solidFill>
                <a:srgbClr val="004877">
                  <a:tint val="75000"/>
                </a:srgbClr>
              </a:solidFill>
            </a:endParaRPr>
          </a:p>
        </p:txBody>
      </p:sp>
    </p:spTree>
    <p:extLst>
      <p:ext uri="{BB962C8B-B14F-4D97-AF65-F5344CB8AC3E}">
        <p14:creationId xmlns:p14="http://schemas.microsoft.com/office/powerpoint/2010/main" val="102331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435509"/>
            <a:ext cx="3932237" cy="115211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83188" y="1435510"/>
            <a:ext cx="6536864" cy="4365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64573" y="2587625"/>
            <a:ext cx="3932237" cy="32134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solidFill>
                  <a:srgbClr val="004877">
                    <a:tint val="75000"/>
                  </a:srgbClr>
                </a:solidFill>
              </a:rPr>
              <a:pPr/>
              <a:t>5/2/2024</a:t>
            </a:fld>
            <a:endParaRPr lang="en-US">
              <a:solidFill>
                <a:srgbClr val="004877">
                  <a:tint val="75000"/>
                </a:srgbClr>
              </a:solidFill>
            </a:endParaRPr>
          </a:p>
        </p:txBody>
      </p:sp>
      <p:sp>
        <p:nvSpPr>
          <p:cNvPr id="6" name="Footer Placeholder 5"/>
          <p:cNvSpPr>
            <a:spLocks noGrp="1"/>
          </p:cNvSpPr>
          <p:nvPr>
            <p:ph type="ftr" sz="quarter" idx="11"/>
          </p:nvPr>
        </p:nvSpPr>
        <p:spPr/>
        <p:txBody>
          <a:bodyPr/>
          <a:lstStyle/>
          <a:p>
            <a:endParaRPr lang="en-US">
              <a:solidFill>
                <a:srgbClr val="004877">
                  <a:tint val="75000"/>
                </a:srgbClr>
              </a:solidFill>
            </a:endParaRPr>
          </a:p>
        </p:txBody>
      </p:sp>
      <p:sp>
        <p:nvSpPr>
          <p:cNvPr id="7" name="Slide Number Placeholder 6"/>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a:solidFill>
                <a:srgbClr val="004877">
                  <a:tint val="75000"/>
                </a:srgbClr>
              </a:solidFill>
            </a:endParaRPr>
          </a:p>
        </p:txBody>
      </p:sp>
    </p:spTree>
    <p:extLst>
      <p:ext uri="{BB962C8B-B14F-4D97-AF65-F5344CB8AC3E}">
        <p14:creationId xmlns:p14="http://schemas.microsoft.com/office/powerpoint/2010/main" val="300336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4846" y="1122985"/>
            <a:ext cx="10213258" cy="1020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34846" y="2231923"/>
            <a:ext cx="10213258" cy="35396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1200">
                <a:solidFill>
                  <a:schemeClr val="tx1">
                    <a:tint val="75000"/>
                  </a:schemeClr>
                </a:solidFill>
              </a:defRPr>
            </a:lvl1pPr>
          </a:lstStyle>
          <a:p>
            <a:fld id="{2F3163D4-4E36-9E4B-B550-45DF10BDA28F}" type="datetimeFigureOut">
              <a:rPr lang="en-US" smtClean="0">
                <a:solidFill>
                  <a:srgbClr val="004877">
                    <a:tint val="75000"/>
                  </a:srgbClr>
                </a:solidFill>
              </a:rPr>
              <a:pPr/>
              <a:t>5/2/2024</a:t>
            </a:fld>
            <a:endParaRPr lang="en-US">
              <a:solidFill>
                <a:srgbClr val="004877">
                  <a:tint val="75000"/>
                </a:srgbClr>
              </a:solidFill>
            </a:endParaRPr>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4877">
                  <a:tint val="75000"/>
                </a:srgbClr>
              </a:solidFill>
            </a:endParaRPr>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1200">
                <a:solidFill>
                  <a:schemeClr val="tx1">
                    <a:tint val="75000"/>
                  </a:schemeClr>
                </a:solidFill>
              </a:defRPr>
            </a:lvl1pPr>
          </a:lstStyle>
          <a:p>
            <a:fld id="{4FDE9CF2-C857-4041-8183-5CBC4420A123}" type="slidenum">
              <a:rPr lang="en-US" smtClean="0">
                <a:solidFill>
                  <a:srgbClr val="004877">
                    <a:tint val="75000"/>
                  </a:srgbClr>
                </a:solidFill>
              </a:rPr>
              <a:pPr/>
              <a:t>‹#›</a:t>
            </a:fld>
            <a:endParaRPr lang="en-US">
              <a:solidFill>
                <a:srgbClr val="004877">
                  <a:tint val="75000"/>
                </a:srgbClr>
              </a:solidFill>
            </a:endParaRPr>
          </a:p>
        </p:txBody>
      </p:sp>
    </p:spTree>
    <p:extLst>
      <p:ext uri="{BB962C8B-B14F-4D97-AF65-F5344CB8AC3E}">
        <p14:creationId xmlns:p14="http://schemas.microsoft.com/office/powerpoint/2010/main" val="2083985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3394" y="1103320"/>
            <a:ext cx="10648334" cy="1020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73394" y="2212258"/>
            <a:ext cx="10648334" cy="3195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1200">
                <a:solidFill>
                  <a:schemeClr val="tx1">
                    <a:tint val="75000"/>
                  </a:schemeClr>
                </a:solidFill>
              </a:defRPr>
            </a:lvl1pPr>
          </a:lstStyle>
          <a:p>
            <a:fld id="{2F3163D4-4E36-9E4B-B550-45DF10BDA28F}" type="datetimeFigureOut">
              <a:rPr lang="en-US" smtClean="0"/>
              <a:t>5/2/2024</a:t>
            </a:fld>
            <a:endParaRPr lang="en-US"/>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1200">
                <a:solidFill>
                  <a:schemeClr val="tx1">
                    <a:tint val="75000"/>
                  </a:schemeClr>
                </a:solidFill>
              </a:defRPr>
            </a:lvl1pPr>
          </a:lstStyle>
          <a:p>
            <a:fld id="{4FDE9CF2-C857-4041-8183-5CBC4420A123}" type="slidenum">
              <a:rPr lang="en-US" smtClean="0"/>
              <a:t>‹#›</a:t>
            </a:fld>
            <a:endParaRPr lang="en-US"/>
          </a:p>
        </p:txBody>
      </p:sp>
    </p:spTree>
    <p:extLst>
      <p:ext uri="{BB962C8B-B14F-4D97-AF65-F5344CB8AC3E}">
        <p14:creationId xmlns:p14="http://schemas.microsoft.com/office/powerpoint/2010/main" val="246735592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xlsx"/><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package" Target="../embeddings/Microsoft_Excel_Worksheet1.xls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3CB4ED-FD8B-6673-9000-20AA419E6510}"/>
              </a:ext>
            </a:extLst>
          </p:cNvPr>
          <p:cNvSpPr>
            <a:spLocks noGrp="1"/>
          </p:cNvSpPr>
          <p:nvPr>
            <p:ph type="ctrTitle"/>
          </p:nvPr>
        </p:nvSpPr>
        <p:spPr>
          <a:xfrm>
            <a:off x="1070874" y="2023930"/>
            <a:ext cx="2737729" cy="734832"/>
          </a:xfrm>
        </p:spPr>
        <p:txBody>
          <a:bodyPr>
            <a:normAutofit fontScale="90000"/>
          </a:bodyPr>
          <a:lstStyle/>
          <a:p>
            <a:pPr algn="l"/>
            <a:r>
              <a:rPr lang="en-GB" sz="4000" dirty="0"/>
              <a:t>Lambeth Country Show </a:t>
            </a:r>
            <a:br>
              <a:rPr lang="en-GB" sz="4000" dirty="0"/>
            </a:br>
            <a:r>
              <a:rPr lang="en-GB" sz="4000" dirty="0"/>
              <a:t>2023</a:t>
            </a:r>
          </a:p>
        </p:txBody>
      </p:sp>
      <p:pic>
        <p:nvPicPr>
          <p:cNvPr id="4" name="Picture 3">
            <a:extLst>
              <a:ext uri="{FF2B5EF4-FFF2-40B4-BE49-F238E27FC236}">
                <a16:creationId xmlns:a16="http://schemas.microsoft.com/office/drawing/2014/main" id="{2D97B525-4827-EE82-C2CA-0EDADA1B0682}"/>
              </a:ext>
            </a:extLst>
          </p:cNvPr>
          <p:cNvPicPr>
            <a:picLocks noChangeAspect="1"/>
          </p:cNvPicPr>
          <p:nvPr/>
        </p:nvPicPr>
        <p:blipFill>
          <a:blip r:embed="rId2"/>
          <a:stretch>
            <a:fillRect/>
          </a:stretch>
        </p:blipFill>
        <p:spPr>
          <a:xfrm>
            <a:off x="4525475" y="865793"/>
            <a:ext cx="6363350" cy="4772513"/>
          </a:xfrm>
          <a:prstGeom prst="rect">
            <a:avLst/>
          </a:prstGeom>
        </p:spPr>
      </p:pic>
    </p:spTree>
    <p:extLst>
      <p:ext uri="{BB962C8B-B14F-4D97-AF65-F5344CB8AC3E}">
        <p14:creationId xmlns:p14="http://schemas.microsoft.com/office/powerpoint/2010/main" val="239944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7F0A2-F410-8960-8C98-C88C502D49C0}"/>
              </a:ext>
            </a:extLst>
          </p:cNvPr>
          <p:cNvSpPr>
            <a:spLocks noGrp="1"/>
          </p:cNvSpPr>
          <p:nvPr>
            <p:ph type="title"/>
          </p:nvPr>
        </p:nvSpPr>
        <p:spPr/>
        <p:txBody>
          <a:bodyPr/>
          <a:lstStyle/>
          <a:p>
            <a:r>
              <a:rPr lang="en-GB" dirty="0"/>
              <a:t>Lambeth Country Show </a:t>
            </a:r>
          </a:p>
        </p:txBody>
      </p:sp>
      <p:sp>
        <p:nvSpPr>
          <p:cNvPr id="5" name="Text Placeholder 4">
            <a:extLst>
              <a:ext uri="{FF2B5EF4-FFF2-40B4-BE49-F238E27FC236}">
                <a16:creationId xmlns:a16="http://schemas.microsoft.com/office/drawing/2014/main" id="{1299EABF-331B-6910-C6AD-9067EB5A21AD}"/>
              </a:ext>
            </a:extLst>
          </p:cNvPr>
          <p:cNvSpPr>
            <a:spLocks noGrp="1"/>
          </p:cNvSpPr>
          <p:nvPr>
            <p:ph type="body" idx="1"/>
          </p:nvPr>
        </p:nvSpPr>
        <p:spPr>
          <a:xfrm>
            <a:off x="336557" y="1022556"/>
            <a:ext cx="5802987" cy="2504415"/>
          </a:xfrm>
        </p:spPr>
        <p:txBody>
          <a:bodyPr>
            <a:normAutofit/>
          </a:bodyPr>
          <a:lstStyle/>
          <a:p>
            <a:r>
              <a:rPr lang="en-GB" sz="1800" dirty="0"/>
              <a:t>Partnership focus: high blood pressure  </a:t>
            </a:r>
          </a:p>
          <a:p>
            <a:endParaRPr lang="en-GB" dirty="0"/>
          </a:p>
          <a:p>
            <a:endParaRPr lang="en-GB" dirty="0"/>
          </a:p>
          <a:p>
            <a:endParaRPr lang="en-GB" dirty="0"/>
          </a:p>
        </p:txBody>
      </p:sp>
      <p:sp>
        <p:nvSpPr>
          <p:cNvPr id="3" name="Content Placeholder 2">
            <a:extLst>
              <a:ext uri="{FF2B5EF4-FFF2-40B4-BE49-F238E27FC236}">
                <a16:creationId xmlns:a16="http://schemas.microsoft.com/office/drawing/2014/main" id="{0ED852E6-5A01-95B3-870A-7ADCEA381941}"/>
              </a:ext>
            </a:extLst>
          </p:cNvPr>
          <p:cNvSpPr>
            <a:spLocks noGrp="1"/>
          </p:cNvSpPr>
          <p:nvPr>
            <p:ph sz="half" idx="2"/>
          </p:nvPr>
        </p:nvSpPr>
        <p:spPr>
          <a:xfrm>
            <a:off x="228601" y="3429000"/>
            <a:ext cx="6029324" cy="3429000"/>
          </a:xfrm>
        </p:spPr>
        <p:txBody>
          <a:bodyPr>
            <a:noAutofit/>
          </a:bodyPr>
          <a:lstStyle/>
          <a:p>
            <a:pPr marL="0" indent="0">
              <a:lnSpc>
                <a:spcPct val="100000"/>
              </a:lnSpc>
              <a:spcBef>
                <a:spcPts val="600"/>
              </a:spcBef>
              <a:buNone/>
            </a:pPr>
            <a:r>
              <a:rPr lang="en-GB" sz="1200" b="1" dirty="0"/>
              <a:t>In brief:</a:t>
            </a:r>
            <a:r>
              <a:rPr lang="en-GB" sz="1200" dirty="0"/>
              <a:t> we carried out 348 blood pressure checks; 38 people were advised to follow up with their GP due to raised readings</a:t>
            </a:r>
          </a:p>
          <a:p>
            <a:pPr marL="0" indent="0">
              <a:lnSpc>
                <a:spcPct val="100000"/>
              </a:lnSpc>
              <a:spcBef>
                <a:spcPts val="600"/>
              </a:spcBef>
              <a:buNone/>
            </a:pPr>
            <a:r>
              <a:rPr lang="en-GB" sz="1200" b="1" dirty="0"/>
              <a:t>Key health messages shared </a:t>
            </a:r>
          </a:p>
          <a:p>
            <a:pPr>
              <a:lnSpc>
                <a:spcPct val="100000"/>
              </a:lnSpc>
              <a:spcBef>
                <a:spcPts val="600"/>
              </a:spcBef>
            </a:pPr>
            <a:r>
              <a:rPr lang="en-GB" sz="1200" dirty="0"/>
              <a:t>Knowing what your blood pressure numbers mean could save your life</a:t>
            </a:r>
          </a:p>
          <a:p>
            <a:pPr>
              <a:lnSpc>
                <a:spcPct val="100000"/>
              </a:lnSpc>
              <a:spcBef>
                <a:spcPts val="600"/>
              </a:spcBef>
            </a:pPr>
            <a:r>
              <a:rPr lang="en-GB" sz="1200" dirty="0"/>
              <a:t>It’s easy to get your blood pressure checked, at your GP or community pharmacy, or you can do it at home </a:t>
            </a:r>
          </a:p>
          <a:p>
            <a:pPr>
              <a:lnSpc>
                <a:spcPct val="100000"/>
              </a:lnSpc>
              <a:spcBef>
                <a:spcPts val="600"/>
              </a:spcBef>
            </a:pPr>
            <a:r>
              <a:rPr lang="en-GB" sz="1200" dirty="0"/>
              <a:t>Where to find out more about keeping in control of your blood pressure</a:t>
            </a:r>
          </a:p>
          <a:p>
            <a:pPr marL="0" indent="0">
              <a:lnSpc>
                <a:spcPct val="100000"/>
              </a:lnSpc>
              <a:spcBef>
                <a:spcPts val="600"/>
              </a:spcBef>
              <a:buNone/>
            </a:pPr>
            <a:r>
              <a:rPr lang="en-GB" sz="1200" b="1" dirty="0"/>
              <a:t>How we did this </a:t>
            </a:r>
          </a:p>
          <a:p>
            <a:pPr>
              <a:lnSpc>
                <a:spcPct val="100000"/>
              </a:lnSpc>
              <a:spcBef>
                <a:spcPts val="600"/>
              </a:spcBef>
            </a:pPr>
            <a:r>
              <a:rPr lang="en-GB" sz="1200" dirty="0"/>
              <a:t>We had a large marquee with health professionals from general practice, hospitals, pharmacy, and community sector partners taking blood pressure and talking to people about their results</a:t>
            </a:r>
          </a:p>
          <a:p>
            <a:pPr>
              <a:lnSpc>
                <a:spcPct val="100000"/>
              </a:lnSpc>
              <a:spcBef>
                <a:spcPts val="600"/>
              </a:spcBef>
            </a:pPr>
            <a:r>
              <a:rPr lang="en-GB" sz="1200" dirty="0"/>
              <a:t>We did advance promotion on social media and live promotion to draw people towards the Lambeth Together marquee over the weekend; people were encouraged to take and share selfies on their own social media channels to spread the messages</a:t>
            </a:r>
          </a:p>
        </p:txBody>
      </p:sp>
      <p:sp>
        <p:nvSpPr>
          <p:cNvPr id="6" name="Text Placeholder 5">
            <a:extLst>
              <a:ext uri="{FF2B5EF4-FFF2-40B4-BE49-F238E27FC236}">
                <a16:creationId xmlns:a16="http://schemas.microsoft.com/office/drawing/2014/main" id="{15DC424E-C7D3-B389-97C5-A7CC0FA58FC5}"/>
              </a:ext>
            </a:extLst>
          </p:cNvPr>
          <p:cNvSpPr>
            <a:spLocks noGrp="1"/>
          </p:cNvSpPr>
          <p:nvPr>
            <p:ph type="body" sz="quarter" idx="3"/>
          </p:nvPr>
        </p:nvSpPr>
        <p:spPr>
          <a:xfrm>
            <a:off x="6360067" y="1022556"/>
            <a:ext cx="5495376" cy="2295813"/>
          </a:xfrm>
        </p:spPr>
        <p:txBody>
          <a:bodyPr>
            <a:normAutofit/>
          </a:bodyPr>
          <a:lstStyle/>
          <a:p>
            <a:r>
              <a:rPr lang="en-GB" sz="1800" dirty="0"/>
              <a:t>Engagement focus: what matters to you about health and care in Lambeth?</a:t>
            </a:r>
          </a:p>
          <a:p>
            <a:endParaRPr lang="en-GB" sz="1800" dirty="0"/>
          </a:p>
          <a:p>
            <a:r>
              <a:rPr lang="en-GB" dirty="0"/>
              <a:t> </a:t>
            </a:r>
          </a:p>
        </p:txBody>
      </p:sp>
      <p:sp>
        <p:nvSpPr>
          <p:cNvPr id="7" name="Content Placeholder 6">
            <a:extLst>
              <a:ext uri="{FF2B5EF4-FFF2-40B4-BE49-F238E27FC236}">
                <a16:creationId xmlns:a16="http://schemas.microsoft.com/office/drawing/2014/main" id="{F4814A28-F9E4-C9F5-73AF-3E6770718621}"/>
              </a:ext>
            </a:extLst>
          </p:cNvPr>
          <p:cNvSpPr>
            <a:spLocks noGrp="1"/>
          </p:cNvSpPr>
          <p:nvPr>
            <p:ph sz="quarter" idx="4"/>
          </p:nvPr>
        </p:nvSpPr>
        <p:spPr>
          <a:xfrm>
            <a:off x="6360067" y="3429000"/>
            <a:ext cx="5495376" cy="3352800"/>
          </a:xfrm>
          <a:solidFill>
            <a:schemeClr val="bg1"/>
          </a:solidFill>
        </p:spPr>
        <p:txBody>
          <a:bodyPr>
            <a:noAutofit/>
          </a:bodyPr>
          <a:lstStyle/>
          <a:p>
            <a:pPr marL="0" indent="0">
              <a:lnSpc>
                <a:spcPct val="100000"/>
              </a:lnSpc>
              <a:spcBef>
                <a:spcPts val="600"/>
              </a:spcBef>
              <a:buNone/>
            </a:pPr>
            <a:r>
              <a:rPr lang="en-GB" sz="1200" b="1" dirty="0">
                <a:solidFill>
                  <a:srgbClr val="002060"/>
                </a:solidFill>
              </a:rPr>
              <a:t>Listening in the community </a:t>
            </a:r>
          </a:p>
          <a:p>
            <a:pPr>
              <a:lnSpc>
                <a:spcPct val="100000"/>
              </a:lnSpc>
              <a:spcBef>
                <a:spcPts val="600"/>
              </a:spcBef>
            </a:pPr>
            <a:r>
              <a:rPr lang="en-GB" sz="1200" dirty="0">
                <a:solidFill>
                  <a:srgbClr val="002060"/>
                </a:solidFill>
              </a:rPr>
              <a:t>We used the Lambeth Country Show as an opportunity for Lambeth </a:t>
            </a:r>
            <a:r>
              <a:rPr lang="en-GB" sz="1200" dirty="0" err="1">
                <a:solidFill>
                  <a:srgbClr val="002060"/>
                </a:solidFill>
              </a:rPr>
              <a:t>Together’s</a:t>
            </a:r>
            <a:r>
              <a:rPr lang="en-GB" sz="1200" dirty="0">
                <a:solidFill>
                  <a:srgbClr val="002060"/>
                </a:solidFill>
              </a:rPr>
              <a:t> leadership and staff to hear directly from local people outside of service settings </a:t>
            </a:r>
          </a:p>
          <a:p>
            <a:pPr>
              <a:lnSpc>
                <a:spcPct val="100000"/>
              </a:lnSpc>
              <a:spcBef>
                <a:spcPts val="600"/>
              </a:spcBef>
            </a:pPr>
            <a:r>
              <a:rPr lang="en-GB" sz="1200" dirty="0">
                <a:solidFill>
                  <a:srgbClr val="002060"/>
                </a:solidFill>
              </a:rPr>
              <a:t>We used postcards with open questions designed to inform partnership priorities and gather feedback on health and care services, asking people: </a:t>
            </a:r>
          </a:p>
          <a:p>
            <a:pPr lvl="1">
              <a:lnSpc>
                <a:spcPct val="100000"/>
              </a:lnSpc>
              <a:spcBef>
                <a:spcPts val="600"/>
              </a:spcBef>
            </a:pPr>
            <a:r>
              <a:rPr lang="en-GB" sz="800" dirty="0"/>
              <a:t>What matters to you about health and care in Lambeth?</a:t>
            </a:r>
          </a:p>
          <a:p>
            <a:pPr lvl="1">
              <a:lnSpc>
                <a:spcPct val="100000"/>
              </a:lnSpc>
              <a:spcBef>
                <a:spcPts val="600"/>
              </a:spcBef>
            </a:pPr>
            <a:r>
              <a:rPr lang="en-GB" sz="800" dirty="0">
                <a:highlight>
                  <a:srgbClr val="FFFFFF"/>
                </a:highlight>
                <a:latin typeface="Roboto" panose="02000000000000000000" pitchFamily="2" charset="0"/>
              </a:rPr>
              <a:t>W</a:t>
            </a:r>
            <a:r>
              <a:rPr lang="en-GB" sz="800" b="0" i="0" dirty="0">
                <a:effectLst/>
                <a:highlight>
                  <a:srgbClr val="FFFFFF"/>
                </a:highlight>
                <a:latin typeface="Roboto" panose="02000000000000000000" pitchFamily="2" charset="0"/>
              </a:rPr>
              <a:t>hat would make the biggest difference to yours, or your family’s, health and care?</a:t>
            </a:r>
          </a:p>
          <a:p>
            <a:r>
              <a:rPr lang="en-GB" sz="1200" dirty="0"/>
              <a:t>We gathered 183 postcard responses from Lambeth residents</a:t>
            </a:r>
          </a:p>
          <a:p>
            <a:pPr>
              <a:lnSpc>
                <a:spcPct val="100000"/>
              </a:lnSpc>
              <a:spcBef>
                <a:spcPts val="600"/>
              </a:spcBef>
            </a:pPr>
            <a:r>
              <a:rPr lang="en-GB" sz="1200" dirty="0">
                <a:solidFill>
                  <a:srgbClr val="002060"/>
                </a:solidFill>
              </a:rPr>
              <a:t>We filmed responses to these questions from some groups we tend to see less of at our Public Forum and Board meetings, including young people and people from Black and Multi ethnic communities</a:t>
            </a:r>
          </a:p>
          <a:p>
            <a:pPr>
              <a:lnSpc>
                <a:spcPct val="100000"/>
              </a:lnSpc>
              <a:spcBef>
                <a:spcPts val="600"/>
              </a:spcBef>
            </a:pPr>
            <a:r>
              <a:rPr lang="en-GB" sz="1200" dirty="0">
                <a:solidFill>
                  <a:srgbClr val="002060"/>
                </a:solidFill>
              </a:rPr>
              <a:t>We also recruited Lambeth residents to take part in the South East  London Integrated Care System People’s Panel</a:t>
            </a:r>
          </a:p>
        </p:txBody>
      </p:sp>
      <p:pic>
        <p:nvPicPr>
          <p:cNvPr id="8" name="Picture 7">
            <a:extLst>
              <a:ext uri="{FF2B5EF4-FFF2-40B4-BE49-F238E27FC236}">
                <a16:creationId xmlns:a16="http://schemas.microsoft.com/office/drawing/2014/main" id="{EF991595-D4C9-91E8-92A5-24B5D23A1029}"/>
              </a:ext>
            </a:extLst>
          </p:cNvPr>
          <p:cNvPicPr>
            <a:picLocks noChangeAspect="1"/>
          </p:cNvPicPr>
          <p:nvPr/>
        </p:nvPicPr>
        <p:blipFill>
          <a:blip r:embed="rId3"/>
          <a:stretch>
            <a:fillRect/>
          </a:stretch>
        </p:blipFill>
        <p:spPr>
          <a:xfrm>
            <a:off x="464573" y="1528267"/>
            <a:ext cx="2304000" cy="1728000"/>
          </a:xfrm>
          <a:prstGeom prst="rect">
            <a:avLst/>
          </a:prstGeom>
        </p:spPr>
      </p:pic>
      <p:pic>
        <p:nvPicPr>
          <p:cNvPr id="9" name="Picture 8">
            <a:extLst>
              <a:ext uri="{FF2B5EF4-FFF2-40B4-BE49-F238E27FC236}">
                <a16:creationId xmlns:a16="http://schemas.microsoft.com/office/drawing/2014/main" id="{4D47E045-1DEF-4F2B-EE7D-5F404B90875A}"/>
              </a:ext>
            </a:extLst>
          </p:cNvPr>
          <p:cNvPicPr>
            <a:picLocks noChangeAspect="1"/>
          </p:cNvPicPr>
          <p:nvPr/>
        </p:nvPicPr>
        <p:blipFill>
          <a:blip r:embed="rId4"/>
          <a:stretch>
            <a:fillRect/>
          </a:stretch>
        </p:blipFill>
        <p:spPr>
          <a:xfrm>
            <a:off x="6484902" y="1528267"/>
            <a:ext cx="2304000" cy="1728000"/>
          </a:xfrm>
          <a:prstGeom prst="rect">
            <a:avLst/>
          </a:prstGeom>
        </p:spPr>
      </p:pic>
      <p:pic>
        <p:nvPicPr>
          <p:cNvPr id="11" name="Picture 10">
            <a:extLst>
              <a:ext uri="{FF2B5EF4-FFF2-40B4-BE49-F238E27FC236}">
                <a16:creationId xmlns:a16="http://schemas.microsoft.com/office/drawing/2014/main" id="{43CF7DAF-0C46-F541-1664-CC9078BFD031}"/>
              </a:ext>
            </a:extLst>
          </p:cNvPr>
          <p:cNvPicPr>
            <a:picLocks noChangeAspect="1"/>
          </p:cNvPicPr>
          <p:nvPr/>
        </p:nvPicPr>
        <p:blipFill>
          <a:blip r:embed="rId5"/>
          <a:stretch>
            <a:fillRect/>
          </a:stretch>
        </p:blipFill>
        <p:spPr>
          <a:xfrm>
            <a:off x="3444183" y="1528267"/>
            <a:ext cx="2304000" cy="1727999"/>
          </a:xfrm>
          <a:prstGeom prst="rect">
            <a:avLst/>
          </a:prstGeom>
        </p:spPr>
      </p:pic>
      <p:pic>
        <p:nvPicPr>
          <p:cNvPr id="12" name="Picture 11">
            <a:extLst>
              <a:ext uri="{FF2B5EF4-FFF2-40B4-BE49-F238E27FC236}">
                <a16:creationId xmlns:a16="http://schemas.microsoft.com/office/drawing/2014/main" id="{C14EABA6-E936-F9AA-7EFC-12B4EFB00644}"/>
              </a:ext>
            </a:extLst>
          </p:cNvPr>
          <p:cNvPicPr>
            <a:picLocks noChangeAspect="1"/>
          </p:cNvPicPr>
          <p:nvPr/>
        </p:nvPicPr>
        <p:blipFill>
          <a:blip r:embed="rId6"/>
          <a:stretch>
            <a:fillRect/>
          </a:stretch>
        </p:blipFill>
        <p:spPr>
          <a:xfrm>
            <a:off x="9421186" y="1528267"/>
            <a:ext cx="2434257" cy="1728000"/>
          </a:xfrm>
          <a:prstGeom prst="rect">
            <a:avLst/>
          </a:prstGeom>
        </p:spPr>
      </p:pic>
    </p:spTree>
    <p:extLst>
      <p:ext uri="{BB962C8B-B14F-4D97-AF65-F5344CB8AC3E}">
        <p14:creationId xmlns:p14="http://schemas.microsoft.com/office/powerpoint/2010/main" val="3398355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884F-B419-3CF1-AD31-19139E38BBBC}"/>
              </a:ext>
            </a:extLst>
          </p:cNvPr>
          <p:cNvSpPr>
            <a:spLocks noGrp="1"/>
          </p:cNvSpPr>
          <p:nvPr>
            <p:ph type="title"/>
          </p:nvPr>
        </p:nvSpPr>
        <p:spPr/>
        <p:txBody>
          <a:bodyPr>
            <a:normAutofit fontScale="90000"/>
          </a:bodyPr>
          <a:lstStyle/>
          <a:p>
            <a:r>
              <a:rPr lang="en-GB" dirty="0"/>
              <a:t>What matters to Lambeth?</a:t>
            </a:r>
            <a:br>
              <a:rPr lang="en-GB" dirty="0"/>
            </a:br>
            <a:r>
              <a:rPr lang="en-GB" sz="2700" dirty="0"/>
              <a:t>Insights from Lambeth Country Show postcard data</a:t>
            </a:r>
          </a:p>
        </p:txBody>
      </p:sp>
      <p:sp>
        <p:nvSpPr>
          <p:cNvPr id="7" name="Content Placeholder 6">
            <a:extLst>
              <a:ext uri="{FF2B5EF4-FFF2-40B4-BE49-F238E27FC236}">
                <a16:creationId xmlns:a16="http://schemas.microsoft.com/office/drawing/2014/main" id="{87F3596E-C3C4-A63D-BFCD-766E79C863DD}"/>
              </a:ext>
            </a:extLst>
          </p:cNvPr>
          <p:cNvSpPr>
            <a:spLocks noGrp="1"/>
          </p:cNvSpPr>
          <p:nvPr>
            <p:ph sz="half" idx="1"/>
          </p:nvPr>
        </p:nvSpPr>
        <p:spPr>
          <a:xfrm>
            <a:off x="221215" y="4026738"/>
            <a:ext cx="5038724" cy="2698742"/>
          </a:xfrm>
        </p:spPr>
        <p:txBody>
          <a:bodyPr>
            <a:normAutofit fontScale="62500" lnSpcReduction="20000"/>
          </a:bodyPr>
          <a:lstStyle/>
          <a:p>
            <a:pPr marL="0" indent="0">
              <a:lnSpc>
                <a:spcPct val="120000"/>
              </a:lnSpc>
              <a:buNone/>
            </a:pPr>
            <a:r>
              <a:rPr lang="en-GB" b="1" dirty="0"/>
              <a:t>What we heard </a:t>
            </a:r>
          </a:p>
          <a:p>
            <a:pPr>
              <a:lnSpc>
                <a:spcPct val="120000"/>
              </a:lnSpc>
              <a:buFontTx/>
              <a:buChar char="-"/>
            </a:pPr>
            <a:r>
              <a:rPr lang="en-GB" dirty="0"/>
              <a:t>183 comments received from Lambeth residents</a:t>
            </a:r>
          </a:p>
          <a:p>
            <a:pPr>
              <a:lnSpc>
                <a:spcPct val="120000"/>
              </a:lnSpc>
              <a:buFontTx/>
              <a:buChar char="-"/>
            </a:pPr>
            <a:r>
              <a:rPr lang="en-GB" dirty="0"/>
              <a:t>We compared issues raised with what people said at 2022’s Lambeth Country Show when asked the same questions. There is broad consistency in the themes, with some changes in emphasis </a:t>
            </a:r>
          </a:p>
          <a:p>
            <a:pPr>
              <a:lnSpc>
                <a:spcPct val="120000"/>
              </a:lnSpc>
              <a:buFontTx/>
              <a:buChar char="-"/>
            </a:pPr>
            <a:endParaRPr lang="en-GB" dirty="0"/>
          </a:p>
          <a:p>
            <a:pPr>
              <a:lnSpc>
                <a:spcPct val="120000"/>
              </a:lnSpc>
              <a:buFontTx/>
              <a:buChar char="-"/>
            </a:pPr>
            <a:endParaRPr lang="en-GB" dirty="0"/>
          </a:p>
          <a:p>
            <a:pPr>
              <a:lnSpc>
                <a:spcPct val="120000"/>
              </a:lnSpc>
              <a:buFontTx/>
              <a:buChar char="-"/>
            </a:pPr>
            <a:endParaRPr lang="en-GB" dirty="0"/>
          </a:p>
          <a:p>
            <a:pPr marL="0" indent="0">
              <a:buNone/>
            </a:pPr>
            <a:endParaRPr lang="en-GB" dirty="0"/>
          </a:p>
        </p:txBody>
      </p:sp>
      <p:sp>
        <p:nvSpPr>
          <p:cNvPr id="8" name="Content Placeholder 7">
            <a:extLst>
              <a:ext uri="{FF2B5EF4-FFF2-40B4-BE49-F238E27FC236}">
                <a16:creationId xmlns:a16="http://schemas.microsoft.com/office/drawing/2014/main" id="{A36DB922-1C39-6545-3525-4EC484A0EBE8}"/>
              </a:ext>
            </a:extLst>
          </p:cNvPr>
          <p:cNvSpPr>
            <a:spLocks noGrp="1"/>
          </p:cNvSpPr>
          <p:nvPr>
            <p:ph sz="half" idx="2"/>
          </p:nvPr>
        </p:nvSpPr>
        <p:spPr>
          <a:xfrm>
            <a:off x="5503298" y="1311621"/>
            <a:ext cx="6467488" cy="3084547"/>
          </a:xfrm>
        </p:spPr>
        <p:txBody>
          <a:bodyPr>
            <a:noAutofit/>
          </a:bodyPr>
          <a:lstStyle/>
          <a:p>
            <a:pPr marL="0" indent="0">
              <a:lnSpc>
                <a:spcPct val="120000"/>
              </a:lnSpc>
              <a:spcBef>
                <a:spcPts val="600"/>
              </a:spcBef>
              <a:buNone/>
            </a:pPr>
            <a:r>
              <a:rPr lang="en-GB" sz="1300" dirty="0">
                <a:latin typeface="Arial" panose="020B0604020202020204" pitchFamily="34" charset="0"/>
                <a:ea typeface="Calibri" panose="020F0502020204030204" pitchFamily="34" charset="0"/>
                <a:cs typeface="Arial" panose="020B0604020202020204" pitchFamily="34" charset="0"/>
              </a:rPr>
              <a:t>Largest shift in ‘what would make the biggest difference’ categories is away from ‘Access’ to ‘Accessibility’; from timing towards inclusion and diversity, with digital access still being identified as challenging for some elderly or digitally excluded residents </a:t>
            </a:r>
          </a:p>
          <a:p>
            <a:pPr marL="0" indent="0">
              <a:lnSpc>
                <a:spcPct val="120000"/>
              </a:lnSpc>
              <a:spcBef>
                <a:spcPts val="600"/>
              </a:spcBef>
              <a:buNone/>
            </a:pPr>
            <a:r>
              <a:rPr lang="en-GB" sz="1300" dirty="0">
                <a:latin typeface="Arial" panose="020B0604020202020204" pitchFamily="34" charset="0"/>
                <a:ea typeface="Calibri" panose="020F0502020204030204" pitchFamily="34" charset="0"/>
                <a:cs typeface="Arial" panose="020B0604020202020204" pitchFamily="34" charset="0"/>
              </a:rPr>
              <a:t>Only a single mention of vaccinations (re home-schooled children), while Mpox concerns disappeared since 2022 </a:t>
            </a:r>
          </a:p>
          <a:p>
            <a:pPr marL="0" indent="0">
              <a:lnSpc>
                <a:spcPct val="120000"/>
              </a:lnSpc>
              <a:spcBef>
                <a:spcPts val="600"/>
              </a:spcBef>
              <a:buNone/>
            </a:pPr>
            <a:r>
              <a:rPr lang="en-GB" sz="1300" dirty="0">
                <a:effectLst/>
                <a:latin typeface="Arial" panose="020B0604020202020204" pitchFamily="34" charset="0"/>
                <a:ea typeface="Calibri" panose="020F0502020204030204" pitchFamily="34" charset="0"/>
                <a:cs typeface="Arial" panose="020B0604020202020204" pitchFamily="34" charset="0"/>
              </a:rPr>
              <a:t>Carers, the elderly and parents </a:t>
            </a:r>
            <a:r>
              <a:rPr lang="en-GB" sz="1300" dirty="0">
                <a:latin typeface="Arial" panose="020B0604020202020204" pitchFamily="34" charset="0"/>
                <a:ea typeface="Calibri" panose="020F0502020204030204" pitchFamily="34" charset="0"/>
                <a:cs typeface="Arial" panose="020B0604020202020204" pitchFamily="34" charset="0"/>
              </a:rPr>
              <a:t>of young children raised most often as in need of more support</a:t>
            </a:r>
            <a:endParaRPr lang="en-GB" sz="13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600"/>
              </a:spcBef>
              <a:buNone/>
            </a:pPr>
            <a:r>
              <a:rPr lang="en-GB" sz="1300" dirty="0">
                <a:latin typeface="Arial" panose="020B0604020202020204" pitchFamily="34" charset="0"/>
                <a:ea typeface="Calibri" panose="020F0502020204030204" pitchFamily="34" charset="0"/>
                <a:cs typeface="Arial" panose="020B0604020202020204" pitchFamily="34" charset="0"/>
              </a:rPr>
              <a:t>‘Affordable’ not mentioned once in 2022 but into double figures in 2023, reflecting pressures resulting from cost of living crisis</a:t>
            </a:r>
          </a:p>
          <a:p>
            <a:pPr marL="0" indent="0">
              <a:lnSpc>
                <a:spcPct val="120000"/>
              </a:lnSpc>
              <a:spcBef>
                <a:spcPts val="600"/>
              </a:spcBef>
              <a:buNone/>
            </a:pPr>
            <a:r>
              <a:rPr lang="en-GB" sz="1300" dirty="0">
                <a:latin typeface="Arial" panose="020B0604020202020204" pitchFamily="34" charset="0"/>
                <a:ea typeface="Calibri" panose="020F0502020204030204" pitchFamily="34" charset="0"/>
                <a:cs typeface="Arial" panose="020B0604020202020204" pitchFamily="34" charset="0"/>
              </a:rPr>
              <a:t>Mental health access and funding remain a focus</a:t>
            </a:r>
          </a:p>
        </p:txBody>
      </p:sp>
      <p:graphicFrame>
        <p:nvGraphicFramePr>
          <p:cNvPr id="12" name="Object 11">
            <a:extLst>
              <a:ext uri="{FF2B5EF4-FFF2-40B4-BE49-F238E27FC236}">
                <a16:creationId xmlns:a16="http://schemas.microsoft.com/office/drawing/2014/main" id="{00ED3D4B-508D-C3EB-EB6D-3B731BFCF478}"/>
              </a:ext>
            </a:extLst>
          </p:cNvPr>
          <p:cNvGraphicFramePr>
            <a:graphicFrameLocks noChangeAspect="1"/>
          </p:cNvGraphicFramePr>
          <p:nvPr>
            <p:extLst>
              <p:ext uri="{D42A27DB-BD31-4B8C-83A1-F6EECF244321}">
                <p14:modId xmlns:p14="http://schemas.microsoft.com/office/powerpoint/2010/main" val="4249199417"/>
              </p:ext>
            </p:extLst>
          </p:nvPr>
        </p:nvGraphicFramePr>
        <p:xfrm>
          <a:off x="342893" y="1494543"/>
          <a:ext cx="5038725" cy="2381250"/>
        </p:xfrm>
        <a:graphic>
          <a:graphicData uri="http://schemas.openxmlformats.org/presentationml/2006/ole">
            <mc:AlternateContent xmlns:mc="http://schemas.openxmlformats.org/markup-compatibility/2006">
              <mc:Choice xmlns:v="urn:schemas-microsoft-com:vml" Requires="v">
                <p:oleObj name="Worksheet" r:id="rId2" imgW="5038743" imgH="2381301" progId="Excel.Sheet.12">
                  <p:embed/>
                </p:oleObj>
              </mc:Choice>
              <mc:Fallback>
                <p:oleObj name="Worksheet" r:id="rId2" imgW="5038743" imgH="2381301" progId="Excel.Sheet.12">
                  <p:embed/>
                  <p:pic>
                    <p:nvPicPr>
                      <p:cNvPr id="12" name="Object 11">
                        <a:extLst>
                          <a:ext uri="{FF2B5EF4-FFF2-40B4-BE49-F238E27FC236}">
                            <a16:creationId xmlns:a16="http://schemas.microsoft.com/office/drawing/2014/main" id="{00ED3D4B-508D-C3EB-EB6D-3B731BFCF478}"/>
                          </a:ext>
                        </a:extLst>
                      </p:cNvPr>
                      <p:cNvPicPr/>
                      <p:nvPr/>
                    </p:nvPicPr>
                    <p:blipFill>
                      <a:blip r:embed="rId3"/>
                      <a:stretch>
                        <a:fillRect/>
                      </a:stretch>
                    </p:blipFill>
                    <p:spPr>
                      <a:xfrm>
                        <a:off x="342893" y="1494543"/>
                        <a:ext cx="5038725" cy="23812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28F1A863-B298-5E5C-BA2F-7BE2D046602C}"/>
              </a:ext>
            </a:extLst>
          </p:cNvPr>
          <p:cNvGraphicFramePr>
            <a:graphicFrameLocks noChangeAspect="1"/>
          </p:cNvGraphicFramePr>
          <p:nvPr>
            <p:extLst>
              <p:ext uri="{D42A27DB-BD31-4B8C-83A1-F6EECF244321}">
                <p14:modId xmlns:p14="http://schemas.microsoft.com/office/powerpoint/2010/main" val="2539791850"/>
              </p:ext>
            </p:extLst>
          </p:nvPr>
        </p:nvGraphicFramePr>
        <p:xfrm>
          <a:off x="5503298" y="4396168"/>
          <a:ext cx="6134100" cy="2381250"/>
        </p:xfrm>
        <a:graphic>
          <a:graphicData uri="http://schemas.openxmlformats.org/presentationml/2006/ole">
            <mc:AlternateContent xmlns:mc="http://schemas.openxmlformats.org/markup-compatibility/2006">
              <mc:Choice xmlns:v="urn:schemas-microsoft-com:vml" Requires="v">
                <p:oleObj name="Worksheet" r:id="rId4" imgW="6133941" imgH="2381301" progId="Excel.Sheet.12">
                  <p:embed/>
                </p:oleObj>
              </mc:Choice>
              <mc:Fallback>
                <p:oleObj name="Worksheet" r:id="rId4" imgW="6133941" imgH="2381301" progId="Excel.Sheet.12">
                  <p:embed/>
                  <p:pic>
                    <p:nvPicPr>
                      <p:cNvPr id="13" name="Object 12">
                        <a:extLst>
                          <a:ext uri="{FF2B5EF4-FFF2-40B4-BE49-F238E27FC236}">
                            <a16:creationId xmlns:a16="http://schemas.microsoft.com/office/drawing/2014/main" id="{28F1A863-B298-5E5C-BA2F-7BE2D046602C}"/>
                          </a:ext>
                        </a:extLst>
                      </p:cNvPr>
                      <p:cNvPicPr/>
                      <p:nvPr/>
                    </p:nvPicPr>
                    <p:blipFill>
                      <a:blip r:embed="rId5"/>
                      <a:stretch>
                        <a:fillRect/>
                      </a:stretch>
                    </p:blipFill>
                    <p:spPr>
                      <a:xfrm>
                        <a:off x="5503298" y="4396168"/>
                        <a:ext cx="6134100" cy="2381250"/>
                      </a:xfrm>
                      <a:prstGeom prst="rect">
                        <a:avLst/>
                      </a:prstGeom>
                    </p:spPr>
                  </p:pic>
                </p:oleObj>
              </mc:Fallback>
            </mc:AlternateContent>
          </a:graphicData>
        </a:graphic>
      </p:graphicFrame>
    </p:spTree>
    <p:extLst>
      <p:ext uri="{BB962C8B-B14F-4D97-AF65-F5344CB8AC3E}">
        <p14:creationId xmlns:p14="http://schemas.microsoft.com/office/powerpoint/2010/main" val="93331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884F-B419-3CF1-AD31-19139E38BBBC}"/>
              </a:ext>
            </a:extLst>
          </p:cNvPr>
          <p:cNvSpPr>
            <a:spLocks noGrp="1"/>
          </p:cNvSpPr>
          <p:nvPr>
            <p:ph type="title"/>
          </p:nvPr>
        </p:nvSpPr>
        <p:spPr>
          <a:xfrm>
            <a:off x="157163" y="188492"/>
            <a:ext cx="10557388" cy="902461"/>
          </a:xfrm>
        </p:spPr>
        <p:txBody>
          <a:bodyPr>
            <a:normAutofit fontScale="90000"/>
          </a:bodyPr>
          <a:lstStyle/>
          <a:p>
            <a:r>
              <a:rPr lang="en-GB" dirty="0"/>
              <a:t>What matters to Lambeth?</a:t>
            </a:r>
            <a:br>
              <a:rPr lang="en-GB" dirty="0"/>
            </a:br>
            <a:r>
              <a:rPr lang="en-GB" sz="2700" dirty="0"/>
              <a:t>Insights from Lambeth Country Show postcard data</a:t>
            </a:r>
          </a:p>
        </p:txBody>
      </p:sp>
      <p:sp>
        <p:nvSpPr>
          <p:cNvPr id="7" name="Content Placeholder 6">
            <a:extLst>
              <a:ext uri="{FF2B5EF4-FFF2-40B4-BE49-F238E27FC236}">
                <a16:creationId xmlns:a16="http://schemas.microsoft.com/office/drawing/2014/main" id="{87F3596E-C3C4-A63D-BFCD-766E79C863DD}"/>
              </a:ext>
            </a:extLst>
          </p:cNvPr>
          <p:cNvSpPr>
            <a:spLocks noGrp="1"/>
          </p:cNvSpPr>
          <p:nvPr>
            <p:ph sz="half" idx="1"/>
          </p:nvPr>
        </p:nvSpPr>
        <p:spPr>
          <a:xfrm>
            <a:off x="8269357" y="1090953"/>
            <a:ext cx="3765480" cy="5635838"/>
          </a:xfrm>
          <a:solidFill>
            <a:schemeClr val="bg1"/>
          </a:solidFill>
        </p:spPr>
        <p:txBody>
          <a:bodyPr>
            <a:normAutofit fontScale="47500" lnSpcReduction="20000"/>
          </a:bodyPr>
          <a:lstStyle/>
          <a:p>
            <a:pPr marL="0" indent="0">
              <a:lnSpc>
                <a:spcPct val="120000"/>
              </a:lnSpc>
              <a:buNone/>
            </a:pPr>
            <a:r>
              <a:rPr lang="en-GB" b="1" dirty="0"/>
              <a:t>Public ideas:</a:t>
            </a:r>
          </a:p>
          <a:p>
            <a:pPr>
              <a:lnSpc>
                <a:spcPct val="120000"/>
              </a:lnSpc>
              <a:buFont typeface="Arial" panose="020B0604020202020204" pitchFamily="34" charset="0"/>
              <a:buChar char="•"/>
            </a:pPr>
            <a:r>
              <a:rPr lang="en-GB" dirty="0"/>
              <a:t>More, better paid nurses and doctors</a:t>
            </a:r>
          </a:p>
          <a:p>
            <a:pPr>
              <a:lnSpc>
                <a:spcPct val="120000"/>
              </a:lnSpc>
              <a:buFont typeface="Arial" panose="020B0604020202020204" pitchFamily="34" charset="0"/>
              <a:buChar char="•"/>
            </a:pPr>
            <a:r>
              <a:rPr lang="en-GB" dirty="0"/>
              <a:t>Alternative medicines and services being offered</a:t>
            </a:r>
          </a:p>
          <a:p>
            <a:pPr>
              <a:lnSpc>
                <a:spcPct val="120000"/>
              </a:lnSpc>
              <a:buFont typeface="Arial" panose="020B0604020202020204" pitchFamily="34" charset="0"/>
              <a:buChar char="•"/>
            </a:pPr>
            <a:r>
              <a:rPr lang="en-GB" dirty="0"/>
              <a:t>Focus on future proofing - avoid another Covid wave</a:t>
            </a:r>
          </a:p>
          <a:p>
            <a:pPr>
              <a:lnSpc>
                <a:spcPct val="120000"/>
              </a:lnSpc>
              <a:buFont typeface="Arial" panose="020B0604020202020204" pitchFamily="34" charset="0"/>
              <a:buChar char="•"/>
            </a:pPr>
            <a:r>
              <a:rPr lang="en-GB" dirty="0"/>
              <a:t>School nurses sharing information with health services</a:t>
            </a:r>
          </a:p>
          <a:p>
            <a:pPr>
              <a:lnSpc>
                <a:spcPct val="120000"/>
              </a:lnSpc>
              <a:buFont typeface="Arial" panose="020B0604020202020204" pitchFamily="34" charset="0"/>
              <a:buChar char="•"/>
            </a:pPr>
            <a:r>
              <a:rPr lang="en-GB" dirty="0"/>
              <a:t>Respect, and patient / service user concerns being taken seriously</a:t>
            </a:r>
          </a:p>
          <a:p>
            <a:pPr>
              <a:lnSpc>
                <a:spcPct val="120000"/>
              </a:lnSpc>
              <a:buFont typeface="Arial" panose="020B0604020202020204" pitchFamily="34" charset="0"/>
              <a:buChar char="•"/>
            </a:pPr>
            <a:r>
              <a:rPr lang="en-GB" dirty="0"/>
              <a:t>Better disabled transport, impact of traffic changes on disabled drivers</a:t>
            </a:r>
          </a:p>
          <a:p>
            <a:pPr>
              <a:lnSpc>
                <a:spcPct val="120000"/>
              </a:lnSpc>
              <a:buFont typeface="Arial" panose="020B0604020202020204" pitchFamily="34" charset="0"/>
              <a:buChar char="•"/>
            </a:pPr>
            <a:r>
              <a:rPr lang="en-GB" dirty="0"/>
              <a:t>More drop-in outdoor activities</a:t>
            </a:r>
          </a:p>
          <a:p>
            <a:pPr>
              <a:lnSpc>
                <a:spcPct val="120000"/>
              </a:lnSpc>
              <a:buFont typeface="Arial" panose="020B0604020202020204" pitchFamily="34" charset="0"/>
              <a:buChar char="•"/>
            </a:pPr>
            <a:r>
              <a:rPr lang="en-GB" dirty="0"/>
              <a:t>Better public involvement in service design</a:t>
            </a:r>
          </a:p>
          <a:p>
            <a:pPr>
              <a:lnSpc>
                <a:spcPct val="120000"/>
              </a:lnSpc>
              <a:buFont typeface="Arial" panose="020B0604020202020204" pitchFamily="34" charset="0"/>
              <a:buChar char="•"/>
            </a:pPr>
            <a:r>
              <a:rPr lang="en-GB" dirty="0"/>
              <a:t>Health coaches, more walking groups and cycle lanes</a:t>
            </a:r>
          </a:p>
          <a:p>
            <a:pPr>
              <a:lnSpc>
                <a:spcPct val="120000"/>
              </a:lnSpc>
              <a:buFont typeface="Arial" panose="020B0604020202020204" pitchFamily="34" charset="0"/>
              <a:buChar char="•"/>
            </a:pPr>
            <a:r>
              <a:rPr lang="en-GB" dirty="0"/>
              <a:t>Housing to be considered a Public Health priority</a:t>
            </a:r>
          </a:p>
          <a:p>
            <a:pPr>
              <a:lnSpc>
                <a:spcPct val="120000"/>
              </a:lnSpc>
              <a:buFont typeface="Arial" panose="020B0604020202020204" pitchFamily="34" charset="0"/>
              <a:buChar char="•"/>
            </a:pPr>
            <a:r>
              <a:rPr lang="en-GB" dirty="0"/>
              <a:t>Don’t allow ice-cream trucks outside schools (except maybe Fridays)</a:t>
            </a:r>
          </a:p>
        </p:txBody>
      </p:sp>
      <p:sp>
        <p:nvSpPr>
          <p:cNvPr id="8" name="Content Placeholder 7">
            <a:extLst>
              <a:ext uri="{FF2B5EF4-FFF2-40B4-BE49-F238E27FC236}">
                <a16:creationId xmlns:a16="http://schemas.microsoft.com/office/drawing/2014/main" id="{A36DB922-1C39-6545-3525-4EC484A0EBE8}"/>
              </a:ext>
            </a:extLst>
          </p:cNvPr>
          <p:cNvSpPr>
            <a:spLocks noGrp="1"/>
          </p:cNvSpPr>
          <p:nvPr>
            <p:ph sz="half" idx="2"/>
          </p:nvPr>
        </p:nvSpPr>
        <p:spPr>
          <a:xfrm>
            <a:off x="227048" y="1232452"/>
            <a:ext cx="7972425" cy="5494339"/>
          </a:xfrm>
          <a:solidFill>
            <a:schemeClr val="bg1"/>
          </a:solidFill>
        </p:spPr>
        <p:txBody>
          <a:bodyPr>
            <a:noAutofit/>
          </a:bodyPr>
          <a:lstStyle/>
          <a:p>
            <a:pPr marL="0" indent="0">
              <a:lnSpc>
                <a:spcPct val="120000"/>
              </a:lnSpc>
              <a:spcBef>
                <a:spcPts val="600"/>
              </a:spcBef>
              <a:buNone/>
            </a:pPr>
            <a:r>
              <a:rPr lang="en-GB" sz="1500" b="1" dirty="0">
                <a:latin typeface="Arial" panose="020B0604020202020204" pitchFamily="34" charset="0"/>
                <a:ea typeface="Calibri" panose="020F0502020204030204" pitchFamily="34" charset="0"/>
                <a:cs typeface="Arial" panose="020B0604020202020204" pitchFamily="34" charset="0"/>
              </a:rPr>
              <a:t>Common themes</a:t>
            </a:r>
          </a:p>
          <a:p>
            <a:pPr>
              <a:lnSpc>
                <a:spcPct val="120000"/>
              </a:lnSpc>
              <a:spcBef>
                <a:spcPts val="600"/>
              </a:spcBef>
            </a:pPr>
            <a:r>
              <a:rPr lang="en-GB" sz="1500" dirty="0">
                <a:latin typeface="Arial" panose="020B0604020202020204" pitchFamily="34" charset="0"/>
                <a:ea typeface="Calibri" panose="020F0502020204030204" pitchFamily="34" charset="0"/>
                <a:cs typeface="Arial" panose="020B0604020202020204" pitchFamily="34" charset="0"/>
              </a:rPr>
              <a:t>One of </a:t>
            </a:r>
            <a:r>
              <a:rPr lang="en-GB" sz="1500" dirty="0">
                <a:effectLst/>
                <a:latin typeface="Arial" panose="020B0604020202020204" pitchFamily="34" charset="0"/>
                <a:ea typeface="Calibri" panose="020F0502020204030204" pitchFamily="34" charset="0"/>
                <a:cs typeface="Arial" panose="020B0604020202020204" pitchFamily="34" charset="0"/>
              </a:rPr>
              <a:t>the most common words </a:t>
            </a:r>
            <a:r>
              <a:rPr lang="en-GB" sz="1500" dirty="0">
                <a:latin typeface="Arial" panose="020B0604020202020204" pitchFamily="34" charset="0"/>
                <a:ea typeface="Calibri" panose="020F0502020204030204" pitchFamily="34" charset="0"/>
                <a:cs typeface="Arial" panose="020B0604020202020204" pitchFamily="34" charset="0"/>
              </a:rPr>
              <a:t>in 2022 </a:t>
            </a:r>
            <a:r>
              <a:rPr lang="en-GB" sz="1500" dirty="0">
                <a:effectLst/>
                <a:latin typeface="Arial" panose="020B0604020202020204" pitchFamily="34" charset="0"/>
                <a:ea typeface="Calibri" panose="020F0502020204030204" pitchFamily="34" charset="0"/>
                <a:cs typeface="Arial" panose="020B0604020202020204" pitchFamily="34" charset="0"/>
              </a:rPr>
              <a:t>responses was ‘green’, with emphasis on Brockwell Park itself, and </a:t>
            </a:r>
            <a:r>
              <a:rPr lang="en-GB" sz="1500" dirty="0">
                <a:latin typeface="Arial" panose="020B0604020202020204" pitchFamily="34" charset="0"/>
                <a:ea typeface="Calibri" panose="020F0502020204030204" pitchFamily="34" charset="0"/>
                <a:cs typeface="Arial" panose="020B0604020202020204" pitchFamily="34" charset="0"/>
              </a:rPr>
              <a:t>public reliance </a:t>
            </a:r>
            <a:r>
              <a:rPr lang="en-GB" sz="1500" dirty="0">
                <a:effectLst/>
                <a:latin typeface="Arial" panose="020B0604020202020204" pitchFamily="34" charset="0"/>
                <a:ea typeface="Calibri" panose="020F0502020204030204" pitchFamily="34" charset="0"/>
                <a:cs typeface="Arial" panose="020B0604020202020204" pitchFamily="34" charset="0"/>
              </a:rPr>
              <a:t>on local urban green spaces.</a:t>
            </a:r>
            <a:endParaRPr lang="en-GB" sz="1500" dirty="0">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600"/>
              </a:spcBef>
            </a:pPr>
            <a:r>
              <a:rPr lang="en-GB" sz="1500" dirty="0">
                <a:effectLst/>
                <a:latin typeface="Arial" panose="020B0604020202020204" pitchFamily="34" charset="0"/>
                <a:ea typeface="Calibri" panose="020F0502020204030204" pitchFamily="34" charset="0"/>
                <a:cs typeface="Arial" panose="020B0604020202020204" pitchFamily="34" charset="0"/>
              </a:rPr>
              <a:t>In 2023, in the midst of the Cost of Living crisis, the word ‘green’ was a lot less common than the word ‘free’. There was a notable rise in sentiment that there had been a reduction in free public services</a:t>
            </a:r>
            <a:r>
              <a:rPr lang="en-GB" sz="1500" dirty="0">
                <a:latin typeface="Arial" panose="020B0604020202020204" pitchFamily="34" charset="0"/>
                <a:ea typeface="Calibri" panose="020F0502020204030204" pitchFamily="34" charset="0"/>
                <a:cs typeface="Arial" panose="020B0604020202020204" pitchFamily="34" charset="0"/>
              </a:rPr>
              <a:t> when</a:t>
            </a:r>
            <a:r>
              <a:rPr lang="en-GB" sz="1500" dirty="0">
                <a:effectLst/>
                <a:latin typeface="Arial" panose="020B0604020202020204" pitchFamily="34" charset="0"/>
                <a:ea typeface="Calibri" panose="020F0502020204030204" pitchFamily="34" charset="0"/>
                <a:cs typeface="Arial" panose="020B0604020202020204" pitchFamily="34" charset="0"/>
              </a:rPr>
              <a:t> there should be an increased amount of them, </a:t>
            </a:r>
            <a:r>
              <a:rPr lang="en-GB" sz="1500" dirty="0">
                <a:latin typeface="Arial" panose="020B0604020202020204" pitchFamily="34" charset="0"/>
                <a:ea typeface="Calibri" panose="020F0502020204030204" pitchFamily="34" charset="0"/>
                <a:cs typeface="Arial" panose="020B0604020202020204" pitchFamily="34" charset="0"/>
              </a:rPr>
              <a:t>creating a perceived </a:t>
            </a:r>
            <a:r>
              <a:rPr lang="en-GB" sz="1500" dirty="0">
                <a:effectLst/>
                <a:latin typeface="Arial" panose="020B0604020202020204" pitchFamily="34" charset="0"/>
                <a:ea typeface="Calibri" panose="020F0502020204030204" pitchFamily="34" charset="0"/>
                <a:cs typeface="Arial" panose="020B0604020202020204" pitchFamily="34" charset="0"/>
              </a:rPr>
              <a:t>need to </a:t>
            </a:r>
            <a:r>
              <a:rPr lang="en-GB" sz="1500" dirty="0">
                <a:latin typeface="Arial" panose="020B0604020202020204" pitchFamily="34" charset="0"/>
                <a:ea typeface="Calibri" panose="020F0502020204030204" pitchFamily="34" charset="0"/>
                <a:cs typeface="Arial" panose="020B0604020202020204" pitchFamily="34" charset="0"/>
              </a:rPr>
              <a:t>use</a:t>
            </a:r>
            <a:r>
              <a:rPr lang="en-GB" sz="1500" dirty="0">
                <a:effectLst/>
                <a:latin typeface="Arial" panose="020B0604020202020204" pitchFamily="34" charset="0"/>
                <a:ea typeface="Calibri" panose="020F0502020204030204" pitchFamily="34" charset="0"/>
                <a:cs typeface="Arial" panose="020B0604020202020204" pitchFamily="34" charset="0"/>
              </a:rPr>
              <a:t> private rather than NHS services, particularly for dentistry and mental </a:t>
            </a:r>
            <a:r>
              <a:rPr lang="en-GB" sz="1500" dirty="0">
                <a:latin typeface="Arial" panose="020B0604020202020204" pitchFamily="34" charset="0"/>
                <a:ea typeface="Calibri" panose="020F0502020204030204" pitchFamily="34" charset="0"/>
                <a:cs typeface="Arial" panose="020B0604020202020204" pitchFamily="34" charset="0"/>
              </a:rPr>
              <a:t>h</a:t>
            </a:r>
            <a:r>
              <a:rPr lang="en-GB" sz="1500" dirty="0">
                <a:effectLst/>
                <a:latin typeface="Arial" panose="020B0604020202020204" pitchFamily="34" charset="0"/>
                <a:ea typeface="Calibri" panose="020F0502020204030204" pitchFamily="34" charset="0"/>
                <a:cs typeface="Arial" panose="020B0604020202020204" pitchFamily="34" charset="0"/>
              </a:rPr>
              <a:t>ealth. The desire for the NHS to be preserved and privatisation to be prevented was a recurrent theme. </a:t>
            </a:r>
          </a:p>
          <a:p>
            <a:pPr>
              <a:lnSpc>
                <a:spcPct val="120000"/>
              </a:lnSpc>
              <a:spcBef>
                <a:spcPts val="600"/>
              </a:spcBef>
            </a:pPr>
            <a:r>
              <a:rPr lang="en-GB" sz="1500" dirty="0">
                <a:effectLst/>
                <a:latin typeface="Arial" panose="020B0604020202020204" pitchFamily="34" charset="0"/>
                <a:ea typeface="Calibri" panose="020F0502020204030204" pitchFamily="34" charset="0"/>
                <a:cs typeface="Arial" panose="020B0604020202020204" pitchFamily="34" charset="0"/>
              </a:rPr>
              <a:t>There were more responses about quality of life, working and housing conditions, as well as commentary on wider problems such as crime, policing and governance. There were repeated concerns expressed about keeping streets safe and keeping young people away from crime. Overall, there seemed to be less stress on the local council’s </a:t>
            </a:r>
            <a:r>
              <a:rPr lang="en-GB" sz="1500" dirty="0">
                <a:latin typeface="Arial" panose="020B0604020202020204" pitchFamily="34" charset="0"/>
                <a:ea typeface="Calibri" panose="020F0502020204030204" pitchFamily="34" charset="0"/>
                <a:cs typeface="Arial" panose="020B0604020202020204" pitchFamily="34" charset="0"/>
              </a:rPr>
              <a:t>role</a:t>
            </a:r>
            <a:r>
              <a:rPr lang="en-GB" sz="1500" dirty="0">
                <a:effectLst/>
                <a:latin typeface="Arial" panose="020B0604020202020204" pitchFamily="34" charset="0"/>
                <a:ea typeface="Calibri" panose="020F0502020204030204" pitchFamily="34" charset="0"/>
                <a:cs typeface="Arial" panose="020B0604020202020204" pitchFamily="34" charset="0"/>
              </a:rPr>
              <a:t> in terms of social issues. ‘The Council’ and ‘Lambeth’ were mentioned very little outside the context of specific services this year, whereas there were multiple calls for change in ‘The Government’.</a:t>
            </a:r>
          </a:p>
          <a:p>
            <a:pPr>
              <a:lnSpc>
                <a:spcPct val="120000"/>
              </a:lnSpc>
              <a:spcBef>
                <a:spcPts val="600"/>
              </a:spcBef>
            </a:pPr>
            <a:r>
              <a:rPr lang="en-GB" sz="1500" dirty="0">
                <a:effectLst/>
                <a:latin typeface="Arial" panose="020B0604020202020204" pitchFamily="34" charset="0"/>
                <a:ea typeface="Calibri" panose="020F0502020204030204" pitchFamily="34" charset="0"/>
                <a:cs typeface="Arial" panose="020B0604020202020204" pitchFamily="34" charset="0"/>
              </a:rPr>
              <a:t>A major theme in relation to improving accessibility </a:t>
            </a:r>
            <a:r>
              <a:rPr lang="en-GB" sz="1500" dirty="0">
                <a:latin typeface="Arial" panose="020B0604020202020204" pitchFamily="34" charset="0"/>
                <a:ea typeface="Calibri" panose="020F0502020204030204" pitchFamily="34" charset="0"/>
                <a:cs typeface="Arial" panose="020B0604020202020204" pitchFamily="34" charset="0"/>
              </a:rPr>
              <a:t>was the need for collaboration between different services to help reduce travel and time, but also for greater service co-ordination through a single point of contact.</a:t>
            </a:r>
          </a:p>
        </p:txBody>
      </p:sp>
    </p:spTree>
    <p:extLst>
      <p:ext uri="{BB962C8B-B14F-4D97-AF65-F5344CB8AC3E}">
        <p14:creationId xmlns:p14="http://schemas.microsoft.com/office/powerpoint/2010/main" val="2575225396"/>
      </p:ext>
    </p:extLst>
  </p:cSld>
  <p:clrMapOvr>
    <a:masterClrMapping/>
  </p:clrMapOvr>
</p:sld>
</file>

<file path=ppt/theme/theme1.xml><?xml version="1.0" encoding="utf-8"?>
<a:theme xmlns:a="http://schemas.openxmlformats.org/drawingml/2006/main" name="6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2.xml><?xml version="1.0" encoding="utf-8"?>
<a:theme xmlns:a="http://schemas.openxmlformats.org/drawingml/2006/main" name="2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151d9ff-4add-4aa1-9b17-caa76852397e">
      <Terms xmlns="http://schemas.microsoft.com/office/infopath/2007/PartnerControls"/>
    </lcf76f155ced4ddcb4097134ff3c332f>
    <TaxCatchAll xmlns="3762e1dc-9bcc-4a22-91e6-a5cb4b09485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10F98AB26C3F4AB2A22C1DFD30EA22" ma:contentTypeVersion="18" ma:contentTypeDescription="Create a new document." ma:contentTypeScope="" ma:versionID="75ef76f3f3f031acac0470071f342da9">
  <xsd:schema xmlns:xsd="http://www.w3.org/2001/XMLSchema" xmlns:xs="http://www.w3.org/2001/XMLSchema" xmlns:p="http://schemas.microsoft.com/office/2006/metadata/properties" xmlns:ns2="7151d9ff-4add-4aa1-9b17-caa76852397e" xmlns:ns3="7bad7c87-06fc-4726-bfa2-929b12ffb2ad" xmlns:ns4="3762e1dc-9bcc-4a22-91e6-a5cb4b094858" targetNamespace="http://schemas.microsoft.com/office/2006/metadata/properties" ma:root="true" ma:fieldsID="8c1d089b1a85622e6555af45079764fa" ns2:_="" ns3:_="" ns4:_="">
    <xsd:import namespace="7151d9ff-4add-4aa1-9b17-caa76852397e"/>
    <xsd:import namespace="7bad7c87-06fc-4726-bfa2-929b12ffb2ad"/>
    <xsd:import namespace="3762e1dc-9bcc-4a22-91e6-a5cb4b0948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51d9ff-4add-4aa1-9b17-caa7685239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f3f23c5-8d61-4350-8abb-34784649861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ad7c87-06fc-4726-bfa2-929b12ffb2a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2e1dc-9bcc-4a22-91e6-a5cb4b09485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777752c-081b-4374-868b-e3f54405bd4b}" ma:internalName="TaxCatchAll" ma:showField="CatchAllData" ma:web="7bad7c87-06fc-4726-bfa2-929b12ffb2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8388A6-3042-4F01-B872-C3ECF386869D}">
  <ds:schemaRefs>
    <ds:schemaRef ds:uri="http://schemas.microsoft.com/sharepoint/v3/contenttype/forms"/>
  </ds:schemaRefs>
</ds:datastoreItem>
</file>

<file path=customXml/itemProps2.xml><?xml version="1.0" encoding="utf-8"?>
<ds:datastoreItem xmlns:ds="http://schemas.openxmlformats.org/officeDocument/2006/customXml" ds:itemID="{5D14A91A-07A1-4FD5-9B5E-CB2CCB8F96F9}">
  <ds:schemaRefs>
    <ds:schemaRef ds:uri="http://schemas.microsoft.com/office/2006/metadata/properties"/>
    <ds:schemaRef ds:uri="http://schemas.microsoft.com/office/infopath/2007/PartnerControls"/>
    <ds:schemaRef ds:uri="7151d9ff-4add-4aa1-9b17-caa76852397e"/>
    <ds:schemaRef ds:uri="3762e1dc-9bcc-4a22-91e6-a5cb4b094858"/>
  </ds:schemaRefs>
</ds:datastoreItem>
</file>

<file path=customXml/itemProps3.xml><?xml version="1.0" encoding="utf-8"?>
<ds:datastoreItem xmlns:ds="http://schemas.openxmlformats.org/officeDocument/2006/customXml" ds:itemID="{4944BEF1-7BBC-4B18-AC30-9218204CCE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51d9ff-4add-4aa1-9b17-caa76852397e"/>
    <ds:schemaRef ds:uri="7bad7c87-06fc-4726-bfa2-929b12ffb2ad"/>
    <ds:schemaRef ds:uri="3762e1dc-9bcc-4a22-91e6-a5cb4b0948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7459</TotalTime>
  <Words>847</Words>
  <Application>Microsoft Office PowerPoint</Application>
  <PresentationFormat>Widescreen</PresentationFormat>
  <Paragraphs>53</Paragraphs>
  <Slides>4</Slides>
  <Notes>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4</vt:i4>
      </vt:variant>
    </vt:vector>
  </HeadingPairs>
  <TitlesOfParts>
    <vt:vector size="10" baseType="lpstr">
      <vt:lpstr>Arial</vt:lpstr>
      <vt:lpstr>Calibri</vt:lpstr>
      <vt:lpstr>Roboto</vt:lpstr>
      <vt:lpstr>6_Lambeth_together</vt:lpstr>
      <vt:lpstr>2_Lambeth_together</vt:lpstr>
      <vt:lpstr>Worksheet</vt:lpstr>
      <vt:lpstr>Lambeth Country Show  2023</vt:lpstr>
      <vt:lpstr>Lambeth Country Show </vt:lpstr>
      <vt:lpstr>What matters to Lambeth? Insights from Lambeth Country Show postcard data</vt:lpstr>
      <vt:lpstr>What matters to Lambeth? Insights from Lambeth Country Show postcard data</vt:lpstr>
    </vt:vector>
  </TitlesOfParts>
  <Company>South East London 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Engagement update</dc:title>
  <dc:creator>Catherine Flynn (NHS South East London ICB)</dc:creator>
  <cp:lastModifiedBy>Catherine Flynn (NHS South East London ICB)</cp:lastModifiedBy>
  <cp:revision>5</cp:revision>
  <dcterms:created xsi:type="dcterms:W3CDTF">2023-07-11T13:00:15Z</dcterms:created>
  <dcterms:modified xsi:type="dcterms:W3CDTF">2024-05-02T14:56:16Z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0x010100E410F98AB26C3F4AB2A22C1DFD30EA22</vt:lpwstr>
  </property>
</Properties>
</file>