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700" r:id="rId6"/>
    <p:sldMasterId id="2147483710" r:id="rId7"/>
    <p:sldMasterId id="2147483720" r:id="rId8"/>
    <p:sldMasterId id="2147483730" r:id="rId9"/>
    <p:sldMasterId id="2147483750" r:id="rId10"/>
    <p:sldMasterId id="2147483774" r:id="rId11"/>
  </p:sldMasterIdLst>
  <p:notesMasterIdLst>
    <p:notesMasterId r:id="rId22"/>
  </p:notesMasterIdLst>
  <p:sldIdLst>
    <p:sldId id="257" r:id="rId12"/>
    <p:sldId id="261" r:id="rId13"/>
    <p:sldId id="262" r:id="rId14"/>
    <p:sldId id="263" r:id="rId15"/>
    <p:sldId id="264" r:id="rId16"/>
    <p:sldId id="265" r:id="rId17"/>
    <p:sldId id="266" r:id="rId18"/>
    <p:sldId id="267" r:id="rId19"/>
    <p:sldId id="268"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839AB-0F31-4F41-888F-BA3DB6B1A8BD}" v="12" dt="2022-09-30T13:31:35.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2884" autoAdjust="0"/>
  </p:normalViewPr>
  <p:slideViewPr>
    <p:cSldViewPr>
      <p:cViewPr varScale="1">
        <p:scale>
          <a:sx n="72" d="100"/>
          <a:sy n="72" d="100"/>
        </p:scale>
        <p:origin x="13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Manzi" userId="8b3fb3d7-94bf-4e37-a895-ca0062135550" providerId="ADAL" clId="{9FA839AB-0F31-4F41-888F-BA3DB6B1A8BD}"/>
    <pc:docChg chg="undo custSel addSld modSld">
      <pc:chgData name="Rebecca Manzi" userId="8b3fb3d7-94bf-4e37-a895-ca0062135550" providerId="ADAL" clId="{9FA839AB-0F31-4F41-888F-BA3DB6B1A8BD}" dt="2022-09-30T13:45:50.367" v="7075" actId="255"/>
      <pc:docMkLst>
        <pc:docMk/>
      </pc:docMkLst>
      <pc:sldChg chg="addSp delSp modSp new mod">
        <pc:chgData name="Rebecca Manzi" userId="8b3fb3d7-94bf-4e37-a895-ca0062135550" providerId="ADAL" clId="{9FA839AB-0F31-4F41-888F-BA3DB6B1A8BD}" dt="2022-09-30T13:40:20.998" v="7027" actId="20577"/>
        <pc:sldMkLst>
          <pc:docMk/>
          <pc:sldMk cId="4099620392" sldId="262"/>
        </pc:sldMkLst>
        <pc:spChg chg="del">
          <ac:chgData name="Rebecca Manzi" userId="8b3fb3d7-94bf-4e37-a895-ca0062135550" providerId="ADAL" clId="{9FA839AB-0F31-4F41-888F-BA3DB6B1A8BD}" dt="2022-09-29T14:14:55.583" v="1" actId="478"/>
          <ac:spMkLst>
            <pc:docMk/>
            <pc:sldMk cId="4099620392" sldId="262"/>
            <ac:spMk id="2" creationId="{425D7983-B14A-980A-B773-06903A184BBB}"/>
          </ac:spMkLst>
        </pc:spChg>
        <pc:spChg chg="del">
          <ac:chgData name="Rebecca Manzi" userId="8b3fb3d7-94bf-4e37-a895-ca0062135550" providerId="ADAL" clId="{9FA839AB-0F31-4F41-888F-BA3DB6B1A8BD}" dt="2022-09-29T14:14:58.400" v="2" actId="478"/>
          <ac:spMkLst>
            <pc:docMk/>
            <pc:sldMk cId="4099620392" sldId="262"/>
            <ac:spMk id="3" creationId="{29BC7433-0A56-397A-3A1A-1405D1F89CE7}"/>
          </ac:spMkLst>
        </pc:spChg>
        <pc:spChg chg="add mod">
          <ac:chgData name="Rebecca Manzi" userId="8b3fb3d7-94bf-4e37-a895-ca0062135550" providerId="ADAL" clId="{9FA839AB-0F31-4F41-888F-BA3DB6B1A8BD}" dt="2022-09-29T14:15:03.961" v="3"/>
          <ac:spMkLst>
            <pc:docMk/>
            <pc:sldMk cId="4099620392" sldId="262"/>
            <ac:spMk id="4" creationId="{0DA2932D-A814-212E-B4D5-3CA7E6FACA45}"/>
          </ac:spMkLst>
        </pc:spChg>
        <pc:spChg chg="add mod">
          <ac:chgData name="Rebecca Manzi" userId="8b3fb3d7-94bf-4e37-a895-ca0062135550" providerId="ADAL" clId="{9FA839AB-0F31-4F41-888F-BA3DB6B1A8BD}" dt="2022-09-30T13:40:20.998" v="7027" actId="20577"/>
          <ac:spMkLst>
            <pc:docMk/>
            <pc:sldMk cId="4099620392" sldId="262"/>
            <ac:spMk id="5" creationId="{0D50CECB-D280-9938-0AF9-3D79B785F6B1}"/>
          </ac:spMkLst>
        </pc:spChg>
      </pc:sldChg>
      <pc:sldChg chg="addSp delSp modSp new mod">
        <pc:chgData name="Rebecca Manzi" userId="8b3fb3d7-94bf-4e37-a895-ca0062135550" providerId="ADAL" clId="{9FA839AB-0F31-4F41-888F-BA3DB6B1A8BD}" dt="2022-09-30T13:40:42.180" v="7029" actId="20577"/>
        <pc:sldMkLst>
          <pc:docMk/>
          <pc:sldMk cId="618534041" sldId="263"/>
        </pc:sldMkLst>
        <pc:spChg chg="del">
          <ac:chgData name="Rebecca Manzi" userId="8b3fb3d7-94bf-4e37-a895-ca0062135550" providerId="ADAL" clId="{9FA839AB-0F31-4F41-888F-BA3DB6B1A8BD}" dt="2022-09-29T14:28:52.023" v="1544" actId="478"/>
          <ac:spMkLst>
            <pc:docMk/>
            <pc:sldMk cId="618534041" sldId="263"/>
            <ac:spMk id="2" creationId="{F78B63BE-D861-5333-47B4-94B498417A43}"/>
          </ac:spMkLst>
        </pc:spChg>
        <pc:spChg chg="del">
          <ac:chgData name="Rebecca Manzi" userId="8b3fb3d7-94bf-4e37-a895-ca0062135550" providerId="ADAL" clId="{9FA839AB-0F31-4F41-888F-BA3DB6B1A8BD}" dt="2022-09-29T14:28:54.042" v="1545" actId="478"/>
          <ac:spMkLst>
            <pc:docMk/>
            <pc:sldMk cId="618534041" sldId="263"/>
            <ac:spMk id="3" creationId="{D7B57999-9349-8449-D10B-AB1575D868C1}"/>
          </ac:spMkLst>
        </pc:spChg>
        <pc:spChg chg="add mod">
          <ac:chgData name="Rebecca Manzi" userId="8b3fb3d7-94bf-4e37-a895-ca0062135550" providerId="ADAL" clId="{9FA839AB-0F31-4F41-888F-BA3DB6B1A8BD}" dt="2022-09-29T14:29:13.649" v="1546"/>
          <ac:spMkLst>
            <pc:docMk/>
            <pc:sldMk cId="618534041" sldId="263"/>
            <ac:spMk id="4" creationId="{29377593-7980-A654-FA1D-5EF2DC72A583}"/>
          </ac:spMkLst>
        </pc:spChg>
        <pc:spChg chg="add mod">
          <ac:chgData name="Rebecca Manzi" userId="8b3fb3d7-94bf-4e37-a895-ca0062135550" providerId="ADAL" clId="{9FA839AB-0F31-4F41-888F-BA3DB6B1A8BD}" dt="2022-09-30T13:40:42.180" v="7029" actId="20577"/>
          <ac:spMkLst>
            <pc:docMk/>
            <pc:sldMk cId="618534041" sldId="263"/>
            <ac:spMk id="6" creationId="{4A937883-7CFA-9FC3-272D-0BC63AF20BC8}"/>
          </ac:spMkLst>
        </pc:spChg>
        <pc:picChg chg="add del">
          <ac:chgData name="Rebecca Manzi" userId="8b3fb3d7-94bf-4e37-a895-ca0062135550" providerId="ADAL" clId="{9FA839AB-0F31-4F41-888F-BA3DB6B1A8BD}" dt="2022-09-29T14:29:25.985" v="1548"/>
          <ac:picMkLst>
            <pc:docMk/>
            <pc:sldMk cId="618534041" sldId="263"/>
            <ac:picMk id="5" creationId="{6FF3A86F-4CE6-3526-77EC-6874CDA49E98}"/>
          </ac:picMkLst>
        </pc:picChg>
      </pc:sldChg>
      <pc:sldChg chg="modSp mod">
        <pc:chgData name="Rebecca Manzi" userId="8b3fb3d7-94bf-4e37-a895-ca0062135550" providerId="ADAL" clId="{9FA839AB-0F31-4F41-888F-BA3DB6B1A8BD}" dt="2022-09-29T14:42:50.276" v="3200" actId="27636"/>
        <pc:sldMkLst>
          <pc:docMk/>
          <pc:sldMk cId="1311177637" sldId="264"/>
        </pc:sldMkLst>
        <pc:spChg chg="mod">
          <ac:chgData name="Rebecca Manzi" userId="8b3fb3d7-94bf-4e37-a895-ca0062135550" providerId="ADAL" clId="{9FA839AB-0F31-4F41-888F-BA3DB6B1A8BD}" dt="2022-09-29T14:42:50.276" v="3200" actId="27636"/>
          <ac:spMkLst>
            <pc:docMk/>
            <pc:sldMk cId="1311177637" sldId="264"/>
            <ac:spMk id="6" creationId="{4A937883-7CFA-9FC3-272D-0BC63AF20BC8}"/>
          </ac:spMkLst>
        </pc:spChg>
      </pc:sldChg>
      <pc:sldChg chg="modSp mod">
        <pc:chgData name="Rebecca Manzi" userId="8b3fb3d7-94bf-4e37-a895-ca0062135550" providerId="ADAL" clId="{9FA839AB-0F31-4F41-888F-BA3DB6B1A8BD}" dt="2022-09-30T13:42:28.280" v="7032" actId="255"/>
        <pc:sldMkLst>
          <pc:docMk/>
          <pc:sldMk cId="2109957209" sldId="265"/>
        </pc:sldMkLst>
        <pc:spChg chg="mod">
          <ac:chgData name="Rebecca Manzi" userId="8b3fb3d7-94bf-4e37-a895-ca0062135550" providerId="ADAL" clId="{9FA839AB-0F31-4F41-888F-BA3DB6B1A8BD}" dt="2022-09-30T13:42:28.280" v="7032" actId="255"/>
          <ac:spMkLst>
            <pc:docMk/>
            <pc:sldMk cId="2109957209" sldId="265"/>
            <ac:spMk id="6" creationId="{4A937883-7CFA-9FC3-272D-0BC63AF20BC8}"/>
          </ac:spMkLst>
        </pc:spChg>
      </pc:sldChg>
      <pc:sldChg chg="modSp mod">
        <pc:chgData name="Rebecca Manzi" userId="8b3fb3d7-94bf-4e37-a895-ca0062135550" providerId="ADAL" clId="{9FA839AB-0F31-4F41-888F-BA3DB6B1A8BD}" dt="2022-09-30T13:44:05.943" v="7047" actId="255"/>
        <pc:sldMkLst>
          <pc:docMk/>
          <pc:sldMk cId="3069064525" sldId="266"/>
        </pc:sldMkLst>
        <pc:spChg chg="mod">
          <ac:chgData name="Rebecca Manzi" userId="8b3fb3d7-94bf-4e37-a895-ca0062135550" providerId="ADAL" clId="{9FA839AB-0F31-4F41-888F-BA3DB6B1A8BD}" dt="2022-09-30T13:44:05.943" v="7047" actId="255"/>
          <ac:spMkLst>
            <pc:docMk/>
            <pc:sldMk cId="3069064525" sldId="266"/>
            <ac:spMk id="6" creationId="{4A937883-7CFA-9FC3-272D-0BC63AF20BC8}"/>
          </ac:spMkLst>
        </pc:spChg>
      </pc:sldChg>
      <pc:sldChg chg="modSp mod">
        <pc:chgData name="Rebecca Manzi" userId="8b3fb3d7-94bf-4e37-a895-ca0062135550" providerId="ADAL" clId="{9FA839AB-0F31-4F41-888F-BA3DB6B1A8BD}" dt="2022-09-30T13:44:49.159" v="7065" actId="20577"/>
        <pc:sldMkLst>
          <pc:docMk/>
          <pc:sldMk cId="3347514750" sldId="267"/>
        </pc:sldMkLst>
        <pc:spChg chg="mod">
          <ac:chgData name="Rebecca Manzi" userId="8b3fb3d7-94bf-4e37-a895-ca0062135550" providerId="ADAL" clId="{9FA839AB-0F31-4F41-888F-BA3DB6B1A8BD}" dt="2022-09-30T13:44:49.159" v="7065" actId="20577"/>
          <ac:spMkLst>
            <pc:docMk/>
            <pc:sldMk cId="3347514750" sldId="267"/>
            <ac:spMk id="6" creationId="{4A937883-7CFA-9FC3-272D-0BC63AF20BC8}"/>
          </ac:spMkLst>
        </pc:spChg>
      </pc:sldChg>
      <pc:sldChg chg="addSp delSp modSp mod">
        <pc:chgData name="Rebecca Manzi" userId="8b3fb3d7-94bf-4e37-a895-ca0062135550" providerId="ADAL" clId="{9FA839AB-0F31-4F41-888F-BA3DB6B1A8BD}" dt="2022-09-30T13:45:31.132" v="7072" actId="20577"/>
        <pc:sldMkLst>
          <pc:docMk/>
          <pc:sldMk cId="1336437627" sldId="268"/>
        </pc:sldMkLst>
        <pc:spChg chg="add del mod">
          <ac:chgData name="Rebecca Manzi" userId="8b3fb3d7-94bf-4e37-a895-ca0062135550" providerId="ADAL" clId="{9FA839AB-0F31-4F41-888F-BA3DB6B1A8BD}" dt="2022-09-30T13:21:38.581" v="5609" actId="478"/>
          <ac:spMkLst>
            <pc:docMk/>
            <pc:sldMk cId="1336437627" sldId="268"/>
            <ac:spMk id="3" creationId="{1F267583-AACC-BF50-858E-C50811A7C689}"/>
          </ac:spMkLst>
        </pc:spChg>
        <pc:spChg chg="add del mod">
          <ac:chgData name="Rebecca Manzi" userId="8b3fb3d7-94bf-4e37-a895-ca0062135550" providerId="ADAL" clId="{9FA839AB-0F31-4F41-888F-BA3DB6B1A8BD}" dt="2022-09-30T13:45:31.132" v="7072" actId="20577"/>
          <ac:spMkLst>
            <pc:docMk/>
            <pc:sldMk cId="1336437627" sldId="268"/>
            <ac:spMk id="6" creationId="{4A937883-7CFA-9FC3-272D-0BC63AF20BC8}"/>
          </ac:spMkLst>
        </pc:spChg>
      </pc:sldChg>
      <pc:sldChg chg="modSp mod">
        <pc:chgData name="Rebecca Manzi" userId="8b3fb3d7-94bf-4e37-a895-ca0062135550" providerId="ADAL" clId="{9FA839AB-0F31-4F41-888F-BA3DB6B1A8BD}" dt="2022-09-30T13:45:50.367" v="7075" actId="255"/>
        <pc:sldMkLst>
          <pc:docMk/>
          <pc:sldMk cId="1474896720" sldId="269"/>
        </pc:sldMkLst>
        <pc:spChg chg="mod">
          <ac:chgData name="Rebecca Manzi" userId="8b3fb3d7-94bf-4e37-a895-ca0062135550" providerId="ADAL" clId="{9FA839AB-0F31-4F41-888F-BA3DB6B1A8BD}" dt="2022-09-30T13:45:50.367" v="7075" actId="255"/>
          <ac:spMkLst>
            <pc:docMk/>
            <pc:sldMk cId="1474896720" sldId="269"/>
            <ac:spMk id="6" creationId="{4A937883-7CFA-9FC3-272D-0BC63AF20B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AE71D-9CA2-4658-8A9C-B53682F3A952}" type="datetimeFigureOut">
              <a:rPr lang="en-GB" smtClean="0"/>
              <a:t>30/09/2022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C9282-FC10-4C65-BBCC-4F9C5A851439}" type="slidenum">
              <a:rPr lang="en-GB" smtClean="0"/>
              <a:t>‹#›</a:t>
            </a:fld>
            <a:endParaRPr lang="en-GB"/>
          </a:p>
        </p:txBody>
      </p:sp>
    </p:spTree>
    <p:extLst>
      <p:ext uri="{BB962C8B-B14F-4D97-AF65-F5344CB8AC3E}">
        <p14:creationId xmlns:p14="http://schemas.microsoft.com/office/powerpoint/2010/main" val="244112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0C9282-FC10-4C65-BBCC-4F9C5A851439}" type="slidenum">
              <a:rPr lang="en-GB" smtClean="0"/>
              <a:t>1</a:t>
            </a:fld>
            <a:endParaRPr lang="en-GB"/>
          </a:p>
        </p:txBody>
      </p:sp>
    </p:spTree>
    <p:extLst>
      <p:ext uri="{BB962C8B-B14F-4D97-AF65-F5344CB8AC3E}">
        <p14:creationId xmlns:p14="http://schemas.microsoft.com/office/powerpoint/2010/main" val="1393304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FFFFFF"/>
                </a:solidFill>
              </a:rPr>
              <a:pPr/>
              <a:t>9/30/2022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03100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15203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71274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0" y="1412777"/>
            <a:ext cx="8496944" cy="2232248"/>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327678" y="3789066"/>
            <a:ext cx="849279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94731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424936" cy="108012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4877">
                  <a:tint val="75000"/>
                </a:srgbClr>
              </a:solidFill>
            </a:endParaRPr>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246906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56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9"/>
            <a:ext cx="7848872" cy="720080"/>
          </a:xfrm>
        </p:spPr>
        <p:txBody>
          <a:bodyPr/>
          <a:lstStyle/>
          <a:p>
            <a:r>
              <a:rPr lang="en-US"/>
              <a:t>Click to edit Master title style</a:t>
            </a:r>
          </a:p>
        </p:txBody>
      </p:sp>
      <p:sp>
        <p:nvSpPr>
          <p:cNvPr id="3" name="Content Placeholder 2"/>
          <p:cNvSpPr>
            <a:spLocks noGrp="1"/>
          </p:cNvSpPr>
          <p:nvPr>
            <p:ph sz="half" idx="1"/>
          </p:nvPr>
        </p:nvSpPr>
        <p:spPr>
          <a:xfrm>
            <a:off x="251520" y="1484784"/>
            <a:ext cx="4263330"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484784"/>
            <a:ext cx="4119314"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346603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30" y="260649"/>
            <a:ext cx="7632848" cy="792088"/>
          </a:xfrm>
        </p:spPr>
        <p:txBody>
          <a:bodyPr/>
          <a:lstStyle/>
          <a:p>
            <a:r>
              <a:rPr lang="en-US" dirty="0"/>
              <a:t>Click to edit Master title style</a:t>
            </a:r>
          </a:p>
        </p:txBody>
      </p:sp>
      <p:sp>
        <p:nvSpPr>
          <p:cNvPr id="3" name="Text Placeholder 2"/>
          <p:cNvSpPr>
            <a:spLocks noGrp="1"/>
          </p:cNvSpPr>
          <p:nvPr>
            <p:ph type="body" idx="1"/>
          </p:nvPr>
        </p:nvSpPr>
        <p:spPr>
          <a:xfrm>
            <a:off x="323528" y="1628800"/>
            <a:ext cx="4174654"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23528" y="2073027"/>
            <a:ext cx="417465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28800"/>
            <a:ext cx="4191322"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073027"/>
            <a:ext cx="419132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95384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69"/>
            <a:ext cx="2949178" cy="869897"/>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1331601"/>
            <a:ext cx="4629150" cy="454567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273424"/>
            <a:ext cx="2949178" cy="36038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886530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72"/>
            <a:ext cx="2949178" cy="93954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340768"/>
            <a:ext cx="4629150" cy="47363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2273425"/>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816780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solidFill>
                  <a:srgbClr val="004877">
                    <a:tint val="75000"/>
                  </a:srgbClr>
                </a:solidFill>
              </a:rPr>
              <a:pPr>
                <a:defRPr/>
              </a:pPr>
              <a:t>‹#›</a:t>
            </a:fld>
            <a:endParaRPr lang="en-GB">
              <a:solidFill>
                <a:srgbClr val="004877">
                  <a:tint val="75000"/>
                </a:srgbClr>
              </a:solidFill>
            </a:endParaRPr>
          </a:p>
        </p:txBody>
      </p:sp>
    </p:spTree>
    <p:extLst>
      <p:ext uri="{BB962C8B-B14F-4D97-AF65-F5344CB8AC3E}">
        <p14:creationId xmlns:p14="http://schemas.microsoft.com/office/powerpoint/2010/main" val="275412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FFFFFF"/>
                </a:solidFill>
              </a:rPr>
              <a:pPr/>
              <a:t>9/30/2022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27150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27949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0" y="1412777"/>
            <a:ext cx="8496944" cy="2232248"/>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327678" y="3789066"/>
            <a:ext cx="849279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4221950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424936" cy="108012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4" name="Footer Placeholder 3"/>
          <p:cNvSpPr>
            <a:spLocks noGrp="1"/>
          </p:cNvSpPr>
          <p:nvPr>
            <p:ph type="ftr" sz="quarter" idx="11"/>
          </p:nvPr>
        </p:nvSpPr>
        <p:spPr/>
        <p:txBody>
          <a:bodyPr/>
          <a:lstStyle/>
          <a:p>
            <a:endParaRPr lang="en-US">
              <a:solidFill>
                <a:srgbClr val="004877">
                  <a:tint val="75000"/>
                </a:srgbClr>
              </a:solidFill>
            </a:endParaRPr>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428442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468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9"/>
            <a:ext cx="7848872" cy="720080"/>
          </a:xfrm>
        </p:spPr>
        <p:txBody>
          <a:bodyPr/>
          <a:lstStyle/>
          <a:p>
            <a:r>
              <a:rPr lang="en-US"/>
              <a:t>Click to edit Master title style</a:t>
            </a:r>
          </a:p>
        </p:txBody>
      </p:sp>
      <p:sp>
        <p:nvSpPr>
          <p:cNvPr id="3" name="Content Placeholder 2"/>
          <p:cNvSpPr>
            <a:spLocks noGrp="1"/>
          </p:cNvSpPr>
          <p:nvPr>
            <p:ph sz="half" idx="1"/>
          </p:nvPr>
        </p:nvSpPr>
        <p:spPr>
          <a:xfrm>
            <a:off x="251520" y="1484784"/>
            <a:ext cx="4263330"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484784"/>
            <a:ext cx="4119314"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104239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30" y="260649"/>
            <a:ext cx="7632848" cy="792088"/>
          </a:xfrm>
        </p:spPr>
        <p:txBody>
          <a:bodyPr/>
          <a:lstStyle/>
          <a:p>
            <a:r>
              <a:rPr lang="en-US" dirty="0"/>
              <a:t>Click to edit Master title style</a:t>
            </a:r>
          </a:p>
        </p:txBody>
      </p:sp>
      <p:sp>
        <p:nvSpPr>
          <p:cNvPr id="3" name="Text Placeholder 2"/>
          <p:cNvSpPr>
            <a:spLocks noGrp="1"/>
          </p:cNvSpPr>
          <p:nvPr>
            <p:ph type="body" idx="1"/>
          </p:nvPr>
        </p:nvSpPr>
        <p:spPr>
          <a:xfrm>
            <a:off x="323528" y="1628800"/>
            <a:ext cx="4174654"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23528" y="2073027"/>
            <a:ext cx="417465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28800"/>
            <a:ext cx="4191322"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073027"/>
            <a:ext cx="419132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957509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69"/>
            <a:ext cx="2949178" cy="869897"/>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1331601"/>
            <a:ext cx="4629150" cy="454567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273424"/>
            <a:ext cx="2949178" cy="36038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604431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72"/>
            <a:ext cx="2949178" cy="93954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340768"/>
            <a:ext cx="4629150" cy="47363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2273425"/>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028450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182227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26990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0" y="1412777"/>
            <a:ext cx="8496944" cy="2232248"/>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327678" y="3789041"/>
            <a:ext cx="8492794" cy="72008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FFFFFF"/>
                </a:solidFill>
              </a:rPr>
              <a:pPr/>
              <a:t>9/30/2022</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476540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0" y="1412777"/>
            <a:ext cx="8496944" cy="2232248"/>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327678" y="3789066"/>
            <a:ext cx="849279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894254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424936" cy="108012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4877">
                  <a:tint val="75000"/>
                </a:srgbClr>
              </a:solidFill>
            </a:endParaRPr>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762379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062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9"/>
            <a:ext cx="7848872" cy="720080"/>
          </a:xfrm>
        </p:spPr>
        <p:txBody>
          <a:bodyPr/>
          <a:lstStyle/>
          <a:p>
            <a:r>
              <a:rPr lang="en-US"/>
              <a:t>Click to edit Master title style</a:t>
            </a:r>
          </a:p>
        </p:txBody>
      </p:sp>
      <p:sp>
        <p:nvSpPr>
          <p:cNvPr id="3" name="Content Placeholder 2"/>
          <p:cNvSpPr>
            <a:spLocks noGrp="1"/>
          </p:cNvSpPr>
          <p:nvPr>
            <p:ph sz="half" idx="1"/>
          </p:nvPr>
        </p:nvSpPr>
        <p:spPr>
          <a:xfrm>
            <a:off x="251520" y="1484784"/>
            <a:ext cx="4263330"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484784"/>
            <a:ext cx="4119314"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565644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30" y="260649"/>
            <a:ext cx="7632848" cy="792088"/>
          </a:xfrm>
        </p:spPr>
        <p:txBody>
          <a:bodyPr/>
          <a:lstStyle/>
          <a:p>
            <a:r>
              <a:rPr lang="en-US" dirty="0"/>
              <a:t>Click to edit Master title style</a:t>
            </a:r>
          </a:p>
        </p:txBody>
      </p:sp>
      <p:sp>
        <p:nvSpPr>
          <p:cNvPr id="3" name="Text Placeholder 2"/>
          <p:cNvSpPr>
            <a:spLocks noGrp="1"/>
          </p:cNvSpPr>
          <p:nvPr>
            <p:ph type="body" idx="1"/>
          </p:nvPr>
        </p:nvSpPr>
        <p:spPr>
          <a:xfrm>
            <a:off x="323528" y="1628800"/>
            <a:ext cx="4174654"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23528" y="2073027"/>
            <a:ext cx="417465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28800"/>
            <a:ext cx="4191322"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073027"/>
            <a:ext cx="419132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4199661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69"/>
            <a:ext cx="2949178" cy="869897"/>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1331601"/>
            <a:ext cx="4629150" cy="454567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273424"/>
            <a:ext cx="2949178" cy="36038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908763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72"/>
            <a:ext cx="2949178" cy="93954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340768"/>
            <a:ext cx="4629150" cy="47363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2273425"/>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504426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990987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996651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30" y="1412777"/>
            <a:ext cx="8496944" cy="2232248"/>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327678" y="3789066"/>
            <a:ext cx="849279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71023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538120" cy="108012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939B7A9-D253-A84F-B15F-B71443854097}" type="datetimeFigureOut">
              <a:rPr lang="en-US" smtClean="0">
                <a:solidFill>
                  <a:srgbClr val="FFFFFF"/>
                </a:solidFill>
              </a:rPr>
              <a:pPr/>
              <a:t>9/30/2022</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412131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424936" cy="108012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4877">
                  <a:tint val="75000"/>
                </a:srgbClr>
              </a:solidFill>
            </a:endParaRPr>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383650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770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9"/>
            <a:ext cx="7848872" cy="720080"/>
          </a:xfrm>
        </p:spPr>
        <p:txBody>
          <a:bodyPr/>
          <a:lstStyle/>
          <a:p>
            <a:r>
              <a:rPr lang="en-US"/>
              <a:t>Click to edit Master title style</a:t>
            </a:r>
          </a:p>
        </p:txBody>
      </p:sp>
      <p:sp>
        <p:nvSpPr>
          <p:cNvPr id="3" name="Content Placeholder 2"/>
          <p:cNvSpPr>
            <a:spLocks noGrp="1"/>
          </p:cNvSpPr>
          <p:nvPr>
            <p:ph sz="half" idx="1"/>
          </p:nvPr>
        </p:nvSpPr>
        <p:spPr>
          <a:xfrm>
            <a:off x="251520" y="1484784"/>
            <a:ext cx="4263330"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484784"/>
            <a:ext cx="4119314"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716074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30" y="260649"/>
            <a:ext cx="7632848" cy="792088"/>
          </a:xfrm>
        </p:spPr>
        <p:txBody>
          <a:bodyPr/>
          <a:lstStyle/>
          <a:p>
            <a:r>
              <a:rPr lang="en-US" dirty="0"/>
              <a:t>Click to edit Master title style</a:t>
            </a:r>
          </a:p>
        </p:txBody>
      </p:sp>
      <p:sp>
        <p:nvSpPr>
          <p:cNvPr id="3" name="Text Placeholder 2"/>
          <p:cNvSpPr>
            <a:spLocks noGrp="1"/>
          </p:cNvSpPr>
          <p:nvPr>
            <p:ph type="body" idx="1"/>
          </p:nvPr>
        </p:nvSpPr>
        <p:spPr>
          <a:xfrm>
            <a:off x="323528" y="1628800"/>
            <a:ext cx="4174654"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23528" y="2073027"/>
            <a:ext cx="417465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28800"/>
            <a:ext cx="4191322"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073027"/>
            <a:ext cx="419132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331771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69"/>
            <a:ext cx="2949178" cy="869897"/>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1331601"/>
            <a:ext cx="4629150" cy="454567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273424"/>
            <a:ext cx="2949178" cy="36038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264545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72"/>
            <a:ext cx="2949178" cy="93954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340768"/>
            <a:ext cx="4629150" cy="47363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2273425"/>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59943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628800"/>
            <a:ext cx="5880620" cy="1512168"/>
          </a:xfrm>
        </p:spPr>
        <p:txBody>
          <a:bodyPr anchor="t"/>
          <a:lstStyle>
            <a:lvl1pPr algn="l">
              <a:defRPr sz="4500"/>
            </a:lvl1pPr>
          </a:lstStyle>
          <a:p>
            <a:r>
              <a:rPr lang="en-US" dirty="0"/>
              <a:t>Click to edit Master title style</a:t>
            </a:r>
          </a:p>
        </p:txBody>
      </p:sp>
      <p:sp>
        <p:nvSpPr>
          <p:cNvPr id="3" name="Subtitle 2"/>
          <p:cNvSpPr>
            <a:spLocks noGrp="1"/>
          </p:cNvSpPr>
          <p:nvPr>
            <p:ph type="subTitle" idx="1"/>
          </p:nvPr>
        </p:nvSpPr>
        <p:spPr>
          <a:xfrm>
            <a:off x="251520" y="3284984"/>
            <a:ext cx="8538120" cy="280831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30D8A107-3A05-4F5A-A3F9-A0DE6074914E}" type="datetime1">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345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8"/>
            <a:ext cx="6120680" cy="108012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DDC65AB-98A2-4868-9A5F-27797F39FAF8}" type="datetime1">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071327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7678" y="1772816"/>
            <a:ext cx="5808612" cy="1440160"/>
          </a:xfrm>
        </p:spPr>
        <p:txBody>
          <a:bodyPr anchor="t"/>
          <a:lstStyle>
            <a:lvl1pPr>
              <a:defRPr sz="4500"/>
            </a:lvl1pPr>
          </a:lstStyle>
          <a:p>
            <a:r>
              <a:rPr lang="en-US" dirty="0"/>
              <a:t>Click to edit Master title style</a:t>
            </a:r>
          </a:p>
        </p:txBody>
      </p:sp>
      <p:sp>
        <p:nvSpPr>
          <p:cNvPr id="3" name="Text Placeholder 2"/>
          <p:cNvSpPr>
            <a:spLocks noGrp="1"/>
          </p:cNvSpPr>
          <p:nvPr>
            <p:ph type="body" idx="1"/>
          </p:nvPr>
        </p:nvSpPr>
        <p:spPr>
          <a:xfrm>
            <a:off x="332796" y="3356992"/>
            <a:ext cx="8492794" cy="266429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F94932C-2C83-449E-9DC4-8B98D27C97C2}" type="datetime1">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4183896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3356992"/>
            <a:ext cx="8640960" cy="1080120"/>
          </a:xfrm>
        </p:spPr>
        <p:txBody>
          <a:bodyPr>
            <a:normAutofit/>
          </a:bodyPr>
          <a:lstStyle>
            <a:lvl1pPr>
              <a:defRPr sz="4800"/>
            </a:lvl1pPr>
          </a:lstStyle>
          <a:p>
            <a:r>
              <a:rPr lang="en-US" dirty="0"/>
              <a:t>Click to edit Master title style</a:t>
            </a:r>
          </a:p>
        </p:txBody>
      </p:sp>
      <p:sp>
        <p:nvSpPr>
          <p:cNvPr id="3" name="Date Placeholder 2"/>
          <p:cNvSpPr>
            <a:spLocks noGrp="1"/>
          </p:cNvSpPr>
          <p:nvPr>
            <p:ph type="dt" sz="half" idx="10"/>
          </p:nvPr>
        </p:nvSpPr>
        <p:spPr/>
        <p:txBody>
          <a:bodyPr/>
          <a:lstStyle/>
          <a:p>
            <a:fld id="{0E970C59-E9FE-41A2-8120-D7BF3862C90A}" type="datetime1">
              <a:rPr lang="en-US" smtClean="0">
                <a:solidFill>
                  <a:srgbClr val="004877">
                    <a:tint val="75000"/>
                  </a:srgbClr>
                </a:solidFill>
              </a:rPr>
              <a:pPr/>
              <a:t>9/30/2022</a:t>
            </a:fld>
            <a:endParaRPr lang="en-US" dirty="0">
              <a:solidFill>
                <a:srgbClr val="00487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4877">
                  <a:tint val="75000"/>
                </a:srgbClr>
              </a:solidFill>
            </a:endParaRPr>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90907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413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345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7488832" cy="936104"/>
          </a:xfrm>
        </p:spPr>
        <p:txBody>
          <a:bodyPr/>
          <a:lstStyle/>
          <a:p>
            <a:r>
              <a:rPr lang="en-US" dirty="0"/>
              <a:t>Click to edit Master title style</a:t>
            </a:r>
          </a:p>
        </p:txBody>
      </p:sp>
      <p:sp>
        <p:nvSpPr>
          <p:cNvPr id="3" name="Content Placeholder 2"/>
          <p:cNvSpPr>
            <a:spLocks noGrp="1"/>
          </p:cNvSpPr>
          <p:nvPr>
            <p:ph sz="half" idx="1"/>
          </p:nvPr>
        </p:nvSpPr>
        <p:spPr>
          <a:xfrm>
            <a:off x="251520" y="1628800"/>
            <a:ext cx="4248472"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628800"/>
            <a:ext cx="4160490" cy="4536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251520" y="6381329"/>
            <a:ext cx="2057400" cy="365125"/>
          </a:xfrm>
        </p:spPr>
        <p:txBody>
          <a:bodyPr/>
          <a:lstStyle/>
          <a:p>
            <a:fld id="{8705E203-4456-4C9F-A652-ADA7F8C385A5}" type="datetime1">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a:xfrm>
            <a:off x="3046040" y="6381329"/>
            <a:ext cx="3086100" cy="365125"/>
          </a:xfrm>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a:xfrm>
            <a:off x="6732240" y="6381329"/>
            <a:ext cx="2057400" cy="365125"/>
          </a:xfrm>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332867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743109"/>
            <a:ext cx="7776864" cy="1317739"/>
          </a:xfrm>
        </p:spPr>
        <p:txBody>
          <a:bodyPr anchor="t"/>
          <a:lstStyle/>
          <a:p>
            <a:r>
              <a:rPr lang="en-US" dirty="0"/>
              <a:t>Click to edit Master title style</a:t>
            </a:r>
          </a:p>
        </p:txBody>
      </p:sp>
      <p:sp>
        <p:nvSpPr>
          <p:cNvPr id="3" name="Text Placeholder 2"/>
          <p:cNvSpPr>
            <a:spLocks noGrp="1"/>
          </p:cNvSpPr>
          <p:nvPr>
            <p:ph type="body" idx="1"/>
          </p:nvPr>
        </p:nvSpPr>
        <p:spPr>
          <a:xfrm>
            <a:off x="323528" y="2060848"/>
            <a:ext cx="4174654" cy="32842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23528" y="2505075"/>
            <a:ext cx="4174654" cy="3507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060848"/>
            <a:ext cx="4191322" cy="32842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4191322" cy="3507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251520" y="6340917"/>
            <a:ext cx="2057400" cy="365125"/>
          </a:xfrm>
        </p:spPr>
        <p:txBody>
          <a:bodyPr/>
          <a:lstStyle/>
          <a:p>
            <a:fld id="{6CAF7623-EF70-444D-AF1F-84CEE1BCF8A6}" type="datetime1">
              <a:rPr lang="en-US" smtClean="0">
                <a:solidFill>
                  <a:srgbClr val="004877">
                    <a:tint val="75000"/>
                  </a:srgbClr>
                </a:solidFill>
              </a:rPr>
              <a:pPr/>
              <a:t>9/30/2022</a:t>
            </a:fld>
            <a:endParaRPr lang="en-US" dirty="0">
              <a:solidFill>
                <a:srgbClr val="004877">
                  <a:tint val="75000"/>
                </a:srgbClr>
              </a:solidFill>
            </a:endParaRPr>
          </a:p>
        </p:txBody>
      </p:sp>
      <p:sp>
        <p:nvSpPr>
          <p:cNvPr id="8" name="Footer Placeholder 7"/>
          <p:cNvSpPr>
            <a:spLocks noGrp="1"/>
          </p:cNvSpPr>
          <p:nvPr>
            <p:ph type="ftr" sz="quarter" idx="11"/>
          </p:nvPr>
        </p:nvSpPr>
        <p:spPr>
          <a:xfrm>
            <a:off x="3046040" y="6340917"/>
            <a:ext cx="3086100" cy="365125"/>
          </a:xfrm>
        </p:spPr>
        <p:txBody>
          <a:bodyPr/>
          <a:lstStyle/>
          <a:p>
            <a:endParaRPr lang="en-US" dirty="0">
              <a:solidFill>
                <a:srgbClr val="004877">
                  <a:tint val="75000"/>
                </a:srgbClr>
              </a:solidFill>
            </a:endParaRPr>
          </a:p>
        </p:txBody>
      </p:sp>
      <p:sp>
        <p:nvSpPr>
          <p:cNvPr id="9" name="Slide Number Placeholder 8"/>
          <p:cNvSpPr>
            <a:spLocks noGrp="1"/>
          </p:cNvSpPr>
          <p:nvPr>
            <p:ph type="sldNum" sz="quarter" idx="12"/>
          </p:nvPr>
        </p:nvSpPr>
        <p:spPr>
          <a:xfrm>
            <a:off x="6732240" y="6340917"/>
            <a:ext cx="2057400" cy="365125"/>
          </a:xfrm>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113663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58743"/>
            <a:ext cx="2949178" cy="932656"/>
          </a:xfrm>
        </p:spPr>
        <p:txBody>
          <a:bodyPr anchor="t"/>
          <a:lstStyle>
            <a:lvl1pPr>
              <a:defRPr sz="2400"/>
            </a:lvl1pPr>
          </a:lstStyle>
          <a:p>
            <a:r>
              <a:rPr lang="en-US" dirty="0"/>
              <a:t>Click to edit Master title style</a:t>
            </a:r>
          </a:p>
        </p:txBody>
      </p:sp>
      <p:sp>
        <p:nvSpPr>
          <p:cNvPr id="3" name="Content Placeholder 2"/>
          <p:cNvSpPr>
            <a:spLocks noGrp="1"/>
          </p:cNvSpPr>
          <p:nvPr>
            <p:ph idx="1"/>
          </p:nvPr>
        </p:nvSpPr>
        <p:spPr>
          <a:xfrm>
            <a:off x="3887390" y="1988840"/>
            <a:ext cx="4902249" cy="35233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988840"/>
            <a:ext cx="2949178" cy="308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251520" y="6165304"/>
            <a:ext cx="2057400" cy="365125"/>
          </a:xfrm>
        </p:spPr>
        <p:txBody>
          <a:bodyPr/>
          <a:lstStyle/>
          <a:p>
            <a:fld id="{832BE644-148F-4B11-A863-C8D28C528357}" type="datetime1">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a:xfrm>
            <a:off x="3046040" y="6165304"/>
            <a:ext cx="3086100" cy="365125"/>
          </a:xfrm>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a:xfrm>
            <a:off x="6732240" y="6165304"/>
            <a:ext cx="2057400" cy="365125"/>
          </a:xfrm>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4102477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096344" cy="939545"/>
          </a:xfrm>
        </p:spPr>
        <p:txBody>
          <a:bodyPr anchor="t"/>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0" y="2348880"/>
            <a:ext cx="4902249" cy="351217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467544" y="2057401"/>
            <a:ext cx="309634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251520" y="6237312"/>
            <a:ext cx="2057400" cy="365125"/>
          </a:xfrm>
        </p:spPr>
        <p:txBody>
          <a:bodyPr/>
          <a:lstStyle/>
          <a:p>
            <a:fld id="{BEDA580C-5DE3-4C9D-A36C-43A1115C65E2}" type="datetime1">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a:xfrm>
            <a:off x="3046040" y="6237312"/>
            <a:ext cx="3086100" cy="365125"/>
          </a:xfrm>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a:xfrm>
            <a:off x="6732240" y="6237312"/>
            <a:ext cx="2057400" cy="365125"/>
          </a:xfrm>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735781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solidFill>
                  <a:srgbClr val="004877">
                    <a:tint val="75000"/>
                  </a:srgbClr>
                </a:solidFill>
              </a:rPr>
              <a:pPr>
                <a:defRPr/>
              </a:pPr>
              <a:t>‹#›</a:t>
            </a:fld>
            <a:endParaRPr lang="en-GB">
              <a:solidFill>
                <a:srgbClr val="004877">
                  <a:tint val="75000"/>
                </a:srgbClr>
              </a:solidFill>
            </a:endParaRPr>
          </a:p>
        </p:txBody>
      </p:sp>
    </p:spTree>
    <p:extLst>
      <p:ext uri="{BB962C8B-B14F-4D97-AF65-F5344CB8AC3E}">
        <p14:creationId xmlns:p14="http://schemas.microsoft.com/office/powerpoint/2010/main" val="198415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8141305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7"/>
            <a:ext cx="8496944" cy="2232248"/>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327678" y="3789040"/>
            <a:ext cx="849279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851163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424936" cy="108012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4" name="Footer Placeholder 3"/>
          <p:cNvSpPr>
            <a:spLocks noGrp="1"/>
          </p:cNvSpPr>
          <p:nvPr>
            <p:ph type="ftr" sz="quarter" idx="11"/>
          </p:nvPr>
        </p:nvSpPr>
        <p:spPr/>
        <p:txBody>
          <a:bodyPr/>
          <a:lstStyle/>
          <a:p>
            <a:endParaRPr lang="en-US">
              <a:solidFill>
                <a:srgbClr val="004877">
                  <a:tint val="75000"/>
                </a:srgbClr>
              </a:solidFill>
            </a:endParaRPr>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4180280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57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7776864" cy="936104"/>
          </a:xfrm>
        </p:spPr>
        <p:txBody>
          <a:bodyPr/>
          <a:lstStyle/>
          <a:p>
            <a:r>
              <a:rPr lang="en-US"/>
              <a:t>Click to edit Master title style</a:t>
            </a:r>
          </a:p>
        </p:txBody>
      </p:sp>
      <p:sp>
        <p:nvSpPr>
          <p:cNvPr id="3" name="Content Placeholder 2"/>
          <p:cNvSpPr>
            <a:spLocks noGrp="1"/>
          </p:cNvSpPr>
          <p:nvPr>
            <p:ph sz="half" idx="1"/>
          </p:nvPr>
        </p:nvSpPr>
        <p:spPr>
          <a:xfrm>
            <a:off x="251520" y="1412776"/>
            <a:ext cx="4263330" cy="4392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1412776"/>
            <a:ext cx="4119314" cy="439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730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9"/>
            <a:ext cx="7848872" cy="720080"/>
          </a:xfrm>
        </p:spPr>
        <p:txBody>
          <a:bodyPr/>
          <a:lstStyle/>
          <a:p>
            <a:r>
              <a:rPr lang="en-US"/>
              <a:t>Click to edit Master title style</a:t>
            </a:r>
          </a:p>
        </p:txBody>
      </p:sp>
      <p:sp>
        <p:nvSpPr>
          <p:cNvPr id="3" name="Content Placeholder 2"/>
          <p:cNvSpPr>
            <a:spLocks noGrp="1"/>
          </p:cNvSpPr>
          <p:nvPr>
            <p:ph sz="half" idx="1"/>
          </p:nvPr>
        </p:nvSpPr>
        <p:spPr>
          <a:xfrm>
            <a:off x="251520" y="1484784"/>
            <a:ext cx="4263330"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84784"/>
            <a:ext cx="4119314"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264164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7632848" cy="792088"/>
          </a:xfrm>
        </p:spPr>
        <p:txBody>
          <a:bodyPr/>
          <a:lstStyle/>
          <a:p>
            <a:r>
              <a:rPr lang="en-US" dirty="0"/>
              <a:t>Click to edit Master title style</a:t>
            </a:r>
          </a:p>
        </p:txBody>
      </p:sp>
      <p:sp>
        <p:nvSpPr>
          <p:cNvPr id="3" name="Text Placeholder 2"/>
          <p:cNvSpPr>
            <a:spLocks noGrp="1"/>
          </p:cNvSpPr>
          <p:nvPr>
            <p:ph type="body" idx="1"/>
          </p:nvPr>
        </p:nvSpPr>
        <p:spPr>
          <a:xfrm>
            <a:off x="323528" y="1628800"/>
            <a:ext cx="4174654"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23528" y="2073027"/>
            <a:ext cx="417465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28800"/>
            <a:ext cx="4191322"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073027"/>
            <a:ext cx="419132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4103091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68"/>
            <a:ext cx="2949178" cy="869897"/>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1331595"/>
            <a:ext cx="4629150" cy="454567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273424"/>
            <a:ext cx="2949178" cy="36038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3268433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68"/>
            <a:ext cx="2949178" cy="93954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340768"/>
            <a:ext cx="4629150" cy="47363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2273425"/>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577691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934380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241771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7"/>
            <a:ext cx="8496944" cy="2232248"/>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327678" y="3789040"/>
            <a:ext cx="8492794"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20221459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424936" cy="108012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4877">
                  <a:tint val="75000"/>
                </a:srgbClr>
              </a:solidFill>
            </a:endParaRPr>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0933531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918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9"/>
            <a:ext cx="7848872" cy="720080"/>
          </a:xfrm>
        </p:spPr>
        <p:txBody>
          <a:bodyPr/>
          <a:lstStyle/>
          <a:p>
            <a:r>
              <a:rPr lang="en-US"/>
              <a:t>Click to edit Master title style</a:t>
            </a:r>
          </a:p>
        </p:txBody>
      </p:sp>
      <p:sp>
        <p:nvSpPr>
          <p:cNvPr id="3" name="Content Placeholder 2"/>
          <p:cNvSpPr>
            <a:spLocks noGrp="1"/>
          </p:cNvSpPr>
          <p:nvPr>
            <p:ph sz="half" idx="1"/>
          </p:nvPr>
        </p:nvSpPr>
        <p:spPr>
          <a:xfrm>
            <a:off x="251520" y="1484784"/>
            <a:ext cx="4263330"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84784"/>
            <a:ext cx="4119314" cy="4536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72742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7560840" cy="792088"/>
          </a:xfrm>
        </p:spPr>
        <p:txBody>
          <a:bodyPr/>
          <a:lstStyle/>
          <a:p>
            <a:r>
              <a:rPr lang="en-US" dirty="0"/>
              <a:t>Click to edit Master title style</a:t>
            </a:r>
          </a:p>
        </p:txBody>
      </p:sp>
      <p:sp>
        <p:nvSpPr>
          <p:cNvPr id="3" name="Text Placeholder 2"/>
          <p:cNvSpPr>
            <a:spLocks noGrp="1"/>
          </p:cNvSpPr>
          <p:nvPr>
            <p:ph type="body" idx="1"/>
          </p:nvPr>
        </p:nvSpPr>
        <p:spPr>
          <a:xfrm>
            <a:off x="323528" y="1472605"/>
            <a:ext cx="4174654"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23528" y="1916832"/>
            <a:ext cx="417465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472605"/>
            <a:ext cx="4191322"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916832"/>
            <a:ext cx="419132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67553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9"/>
            <a:ext cx="7632848" cy="792088"/>
          </a:xfrm>
        </p:spPr>
        <p:txBody>
          <a:bodyPr/>
          <a:lstStyle/>
          <a:p>
            <a:r>
              <a:rPr lang="en-US" dirty="0"/>
              <a:t>Click to edit Master title style</a:t>
            </a:r>
          </a:p>
        </p:txBody>
      </p:sp>
      <p:sp>
        <p:nvSpPr>
          <p:cNvPr id="3" name="Text Placeholder 2"/>
          <p:cNvSpPr>
            <a:spLocks noGrp="1"/>
          </p:cNvSpPr>
          <p:nvPr>
            <p:ph type="body" idx="1"/>
          </p:nvPr>
        </p:nvSpPr>
        <p:spPr>
          <a:xfrm>
            <a:off x="323528" y="1628800"/>
            <a:ext cx="4174654"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23528" y="2073027"/>
            <a:ext cx="417465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28800"/>
            <a:ext cx="4191322" cy="4442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073027"/>
            <a:ext cx="419132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208003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68"/>
            <a:ext cx="2949178" cy="869897"/>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1331595"/>
            <a:ext cx="4629150" cy="454567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273424"/>
            <a:ext cx="2949178" cy="36038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33222771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340768"/>
            <a:ext cx="2949178" cy="93954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340768"/>
            <a:ext cx="4629150" cy="47363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2273425"/>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solidFill>
                  <a:srgbClr val="004877">
                    <a:tint val="75000"/>
                  </a:srgbClr>
                </a:solidFill>
              </a:rPr>
              <a:pPr>
                <a:defRPr/>
              </a:pPr>
              <a:t>‹#›</a:t>
            </a:fld>
            <a:endParaRPr lang="en-GB" dirty="0">
              <a:solidFill>
                <a:srgbClr val="004877">
                  <a:tint val="75000"/>
                </a:srgbClr>
              </a:solidFill>
            </a:endParaRPr>
          </a:p>
        </p:txBody>
      </p:sp>
    </p:spTree>
    <p:extLst>
      <p:ext uri="{BB962C8B-B14F-4D97-AF65-F5344CB8AC3E}">
        <p14:creationId xmlns:p14="http://schemas.microsoft.com/office/powerpoint/2010/main" val="135604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77933"/>
            <a:ext cx="2949178" cy="932656"/>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403" y="1268762"/>
            <a:ext cx="4933081" cy="475341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210589"/>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23940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24769"/>
            <a:ext cx="2949178" cy="93954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124743"/>
            <a:ext cx="4861074" cy="47363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26607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3.jp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3.jp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3.jp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052737"/>
            <a:ext cx="8538120" cy="10801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1520" y="2204865"/>
            <a:ext cx="8538120"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520" y="6525370"/>
            <a:ext cx="2057400" cy="365125"/>
          </a:xfrm>
          <a:prstGeom prst="rect">
            <a:avLst/>
          </a:prstGeom>
        </p:spPr>
        <p:txBody>
          <a:bodyPr vert="horz" lIns="91440" tIns="45720" rIns="91440" bIns="45720" rtlCol="0" anchor="ctr"/>
          <a:lstStyle>
            <a:lvl1pPr algn="l">
              <a:defRPr sz="800">
                <a:solidFill>
                  <a:schemeClr val="bg1"/>
                </a:solidFill>
              </a:defRPr>
            </a:lvl1pPr>
          </a:lstStyle>
          <a:p>
            <a:fld id="{4939B7A9-D253-A84F-B15F-B71443854097}" type="datetimeFigureOut">
              <a:rPr lang="en-US" smtClean="0">
                <a:solidFill>
                  <a:srgbClr val="FFFFFF"/>
                </a:solidFill>
              </a:rPr>
              <a:pPr/>
              <a:t>9/30/2022</a:t>
            </a:fld>
            <a:endParaRPr lang="en-US" dirty="0">
              <a:solidFill>
                <a:srgbClr val="FFFFFF"/>
              </a:solidFill>
            </a:endParaRPr>
          </a:p>
        </p:txBody>
      </p:sp>
      <p:sp>
        <p:nvSpPr>
          <p:cNvPr id="5" name="Footer Placeholder 4"/>
          <p:cNvSpPr>
            <a:spLocks noGrp="1"/>
          </p:cNvSpPr>
          <p:nvPr>
            <p:ph type="ftr" sz="quarter" idx="3"/>
          </p:nvPr>
        </p:nvSpPr>
        <p:spPr>
          <a:xfrm>
            <a:off x="3046040" y="6525370"/>
            <a:ext cx="3086100" cy="365125"/>
          </a:xfrm>
          <a:prstGeom prst="rect">
            <a:avLst/>
          </a:prstGeom>
        </p:spPr>
        <p:txBody>
          <a:bodyPr vert="horz" lIns="91440" tIns="45720" rIns="91440" bIns="45720" rtlCol="0" anchor="ctr"/>
          <a:lstStyle>
            <a:lvl1pPr algn="ctr">
              <a:defRPr sz="800">
                <a:solidFill>
                  <a:schemeClr val="bg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6835080" y="6525370"/>
            <a:ext cx="2057400" cy="365125"/>
          </a:xfrm>
          <a:prstGeom prst="rect">
            <a:avLst/>
          </a:prstGeom>
        </p:spPr>
        <p:txBody>
          <a:bodyPr vert="horz" lIns="91440" tIns="45720" rIns="91440" bIns="45720" rtlCol="0" anchor="ctr"/>
          <a:lstStyle>
            <a:lvl1pPr algn="r">
              <a:defRPr sz="800">
                <a:solidFill>
                  <a:schemeClr val="bg1"/>
                </a:solidFill>
              </a:defRPr>
            </a:lvl1pPr>
          </a:lstStyle>
          <a:p>
            <a:fld id="{45B669F1-F553-4CBF-87DF-0ACD80F33EB2}"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343405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052737"/>
            <a:ext cx="8424936" cy="10801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1520" y="2204865"/>
            <a:ext cx="8424936"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741" y="652028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3"/>
          </p:nvPr>
        </p:nvSpPr>
        <p:spPr>
          <a:xfrm>
            <a:off x="3046040" y="652028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4877">
                  <a:tint val="75000"/>
                </a:srgbClr>
              </a:solidFill>
            </a:endParaRPr>
          </a:p>
        </p:txBody>
      </p:sp>
      <p:sp>
        <p:nvSpPr>
          <p:cNvPr id="6" name="Slide Number Placeholder 5"/>
          <p:cNvSpPr>
            <a:spLocks noGrp="1"/>
          </p:cNvSpPr>
          <p:nvPr>
            <p:ph type="sldNum" sz="quarter" idx="4"/>
          </p:nvPr>
        </p:nvSpPr>
        <p:spPr>
          <a:xfrm>
            <a:off x="6732240" y="652028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669F1-F553-4CBF-87DF-0ACD80F33EB2}" type="slidenum">
              <a:rPr lang="en-GB" smtClean="0">
                <a:solidFill>
                  <a:srgbClr val="004877">
                    <a:tint val="75000"/>
                  </a:srgbClr>
                </a:solidFill>
              </a:rPr>
              <a:pPr/>
              <a:t>‹#›</a:t>
            </a:fld>
            <a:endParaRPr lang="en-GB" dirty="0">
              <a:solidFill>
                <a:srgbClr val="004877">
                  <a:tint val="75000"/>
                </a:srgbClr>
              </a:solidFill>
            </a:endParaRPr>
          </a:p>
        </p:txBody>
      </p:sp>
    </p:spTree>
    <p:extLst>
      <p:ext uri="{BB962C8B-B14F-4D97-AF65-F5344CB8AC3E}">
        <p14:creationId xmlns:p14="http://schemas.microsoft.com/office/powerpoint/2010/main" val="9463921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052737"/>
            <a:ext cx="8424936" cy="10801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1520" y="2204865"/>
            <a:ext cx="8424936"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741" y="652028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3"/>
          </p:nvPr>
        </p:nvSpPr>
        <p:spPr>
          <a:xfrm>
            <a:off x="3046040" y="652028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004877">
                  <a:tint val="75000"/>
                </a:srgbClr>
              </a:solidFill>
            </a:endParaRPr>
          </a:p>
        </p:txBody>
      </p:sp>
      <p:sp>
        <p:nvSpPr>
          <p:cNvPr id="6" name="Slide Number Placeholder 5"/>
          <p:cNvSpPr>
            <a:spLocks noGrp="1"/>
          </p:cNvSpPr>
          <p:nvPr>
            <p:ph type="sldNum" sz="quarter" idx="4"/>
          </p:nvPr>
        </p:nvSpPr>
        <p:spPr>
          <a:xfrm>
            <a:off x="6732240" y="652028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669F1-F553-4CBF-87DF-0ACD80F33EB2}" type="slidenum">
              <a:rPr lang="en-GB" smtClean="0">
                <a:solidFill>
                  <a:srgbClr val="004877">
                    <a:tint val="75000"/>
                  </a:srgbClr>
                </a:solidFill>
              </a:rPr>
              <a:pPr/>
              <a:t>‹#›</a:t>
            </a:fld>
            <a:endParaRPr lang="en-GB">
              <a:solidFill>
                <a:srgbClr val="004877">
                  <a:tint val="75000"/>
                </a:srgbClr>
              </a:solidFill>
            </a:endParaRPr>
          </a:p>
        </p:txBody>
      </p:sp>
    </p:spTree>
    <p:extLst>
      <p:ext uri="{BB962C8B-B14F-4D97-AF65-F5344CB8AC3E}">
        <p14:creationId xmlns:p14="http://schemas.microsoft.com/office/powerpoint/2010/main" val="276378390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052737"/>
            <a:ext cx="8424936" cy="10801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1520" y="2204865"/>
            <a:ext cx="8424936"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741" y="652028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3"/>
          </p:nvPr>
        </p:nvSpPr>
        <p:spPr>
          <a:xfrm>
            <a:off x="3046040" y="652028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4877">
                  <a:tint val="75000"/>
                </a:srgbClr>
              </a:solidFill>
            </a:endParaRPr>
          </a:p>
        </p:txBody>
      </p:sp>
      <p:sp>
        <p:nvSpPr>
          <p:cNvPr id="6" name="Slide Number Placeholder 5"/>
          <p:cNvSpPr>
            <a:spLocks noGrp="1"/>
          </p:cNvSpPr>
          <p:nvPr>
            <p:ph type="sldNum" sz="quarter" idx="4"/>
          </p:nvPr>
        </p:nvSpPr>
        <p:spPr>
          <a:xfrm>
            <a:off x="6732240" y="652028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669F1-F553-4CBF-87DF-0ACD80F33EB2}" type="slidenum">
              <a:rPr lang="en-GB" smtClean="0">
                <a:solidFill>
                  <a:srgbClr val="004877">
                    <a:tint val="75000"/>
                  </a:srgbClr>
                </a:solidFill>
              </a:rPr>
              <a:pPr/>
              <a:t>‹#›</a:t>
            </a:fld>
            <a:endParaRPr lang="en-GB" dirty="0">
              <a:solidFill>
                <a:srgbClr val="004877">
                  <a:tint val="75000"/>
                </a:srgbClr>
              </a:solidFill>
            </a:endParaRPr>
          </a:p>
        </p:txBody>
      </p:sp>
    </p:spTree>
    <p:extLst>
      <p:ext uri="{BB962C8B-B14F-4D97-AF65-F5344CB8AC3E}">
        <p14:creationId xmlns:p14="http://schemas.microsoft.com/office/powerpoint/2010/main" val="401495040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052737"/>
            <a:ext cx="8424936" cy="10801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1520" y="2204865"/>
            <a:ext cx="8424936"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741" y="652028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3"/>
          </p:nvPr>
        </p:nvSpPr>
        <p:spPr>
          <a:xfrm>
            <a:off x="3046040" y="652028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4877">
                  <a:tint val="75000"/>
                </a:srgbClr>
              </a:solidFill>
            </a:endParaRPr>
          </a:p>
        </p:txBody>
      </p:sp>
      <p:sp>
        <p:nvSpPr>
          <p:cNvPr id="6" name="Slide Number Placeholder 5"/>
          <p:cNvSpPr>
            <a:spLocks noGrp="1"/>
          </p:cNvSpPr>
          <p:nvPr>
            <p:ph type="sldNum" sz="quarter" idx="4"/>
          </p:nvPr>
        </p:nvSpPr>
        <p:spPr>
          <a:xfrm>
            <a:off x="6732240" y="652028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669F1-F553-4CBF-87DF-0ACD80F33EB2}" type="slidenum">
              <a:rPr lang="en-GB" smtClean="0">
                <a:solidFill>
                  <a:srgbClr val="004877">
                    <a:tint val="75000"/>
                  </a:srgbClr>
                </a:solidFill>
              </a:rPr>
              <a:pPr/>
              <a:t>‹#›</a:t>
            </a:fld>
            <a:endParaRPr lang="en-GB" dirty="0">
              <a:solidFill>
                <a:srgbClr val="004877">
                  <a:tint val="75000"/>
                </a:srgbClr>
              </a:solidFill>
            </a:endParaRPr>
          </a:p>
        </p:txBody>
      </p:sp>
    </p:spTree>
    <p:extLst>
      <p:ext uri="{BB962C8B-B14F-4D97-AF65-F5344CB8AC3E}">
        <p14:creationId xmlns:p14="http://schemas.microsoft.com/office/powerpoint/2010/main" val="16455588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772818"/>
            <a:ext cx="6048672" cy="10801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1520" y="2924944"/>
            <a:ext cx="8424936"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520" y="65202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3AAFDD-FB43-4C50-B414-0A01A0B04303}" type="datetime1">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3"/>
          </p:nvPr>
        </p:nvSpPr>
        <p:spPr>
          <a:xfrm>
            <a:off x="3046040" y="65202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4877">
                  <a:tint val="75000"/>
                </a:srgbClr>
              </a:solidFill>
            </a:endParaRPr>
          </a:p>
        </p:txBody>
      </p:sp>
      <p:sp>
        <p:nvSpPr>
          <p:cNvPr id="6" name="Slide Number Placeholder 5"/>
          <p:cNvSpPr>
            <a:spLocks noGrp="1"/>
          </p:cNvSpPr>
          <p:nvPr>
            <p:ph type="sldNum" sz="quarter" idx="4"/>
          </p:nvPr>
        </p:nvSpPr>
        <p:spPr>
          <a:xfrm>
            <a:off x="6732240" y="65202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669F1-F553-4CBF-87DF-0ACD80F33EB2}" type="slidenum">
              <a:rPr lang="en-GB" smtClean="0">
                <a:solidFill>
                  <a:srgbClr val="004877">
                    <a:tint val="75000"/>
                  </a:srgbClr>
                </a:solidFill>
              </a:rPr>
              <a:pPr/>
              <a:t>‹#›</a:t>
            </a:fld>
            <a:endParaRPr lang="en-GB" dirty="0">
              <a:solidFill>
                <a:srgbClr val="004877">
                  <a:tint val="75000"/>
                </a:srgbClr>
              </a:solidFill>
            </a:endParaRPr>
          </a:p>
        </p:txBody>
      </p:sp>
    </p:spTree>
    <p:extLst>
      <p:ext uri="{BB962C8B-B14F-4D97-AF65-F5344CB8AC3E}">
        <p14:creationId xmlns:p14="http://schemas.microsoft.com/office/powerpoint/2010/main" val="132922255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052737"/>
            <a:ext cx="8424936" cy="10801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1520" y="2204863"/>
            <a:ext cx="8424936"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741" y="65202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3"/>
          </p:nvPr>
        </p:nvSpPr>
        <p:spPr>
          <a:xfrm>
            <a:off x="3046040" y="65202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004877">
                  <a:tint val="75000"/>
                </a:srgbClr>
              </a:solidFill>
            </a:endParaRPr>
          </a:p>
        </p:txBody>
      </p:sp>
      <p:sp>
        <p:nvSpPr>
          <p:cNvPr id="6" name="Slide Number Placeholder 5"/>
          <p:cNvSpPr>
            <a:spLocks noGrp="1"/>
          </p:cNvSpPr>
          <p:nvPr>
            <p:ph type="sldNum" sz="quarter" idx="4"/>
          </p:nvPr>
        </p:nvSpPr>
        <p:spPr>
          <a:xfrm>
            <a:off x="6732240" y="65202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669F1-F553-4CBF-87DF-0ACD80F33EB2}" type="slidenum">
              <a:rPr lang="en-GB" smtClean="0">
                <a:solidFill>
                  <a:srgbClr val="004877">
                    <a:tint val="75000"/>
                  </a:srgbClr>
                </a:solidFill>
              </a:rPr>
              <a:pPr/>
              <a:t>‹#›</a:t>
            </a:fld>
            <a:endParaRPr lang="en-GB">
              <a:solidFill>
                <a:srgbClr val="004877">
                  <a:tint val="75000"/>
                </a:srgbClr>
              </a:solidFill>
            </a:endParaRPr>
          </a:p>
        </p:txBody>
      </p:sp>
    </p:spTree>
    <p:extLst>
      <p:ext uri="{BB962C8B-B14F-4D97-AF65-F5344CB8AC3E}">
        <p14:creationId xmlns:p14="http://schemas.microsoft.com/office/powerpoint/2010/main" val="30573874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052737"/>
            <a:ext cx="8424936" cy="10801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1520" y="2204863"/>
            <a:ext cx="8424936"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8741" y="65202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39B7A9-D253-A84F-B15F-B71443854097}" type="datetimeFigureOut">
              <a:rPr lang="en-US" smtClean="0">
                <a:solidFill>
                  <a:srgbClr val="004877">
                    <a:tint val="75000"/>
                  </a:srgbClr>
                </a:solidFill>
              </a:rPr>
              <a:pPr/>
              <a:t>9/30/2022</a:t>
            </a:fld>
            <a:endParaRPr lang="en-US" dirty="0">
              <a:solidFill>
                <a:srgbClr val="004877">
                  <a:tint val="75000"/>
                </a:srgbClr>
              </a:solidFill>
            </a:endParaRPr>
          </a:p>
        </p:txBody>
      </p:sp>
      <p:sp>
        <p:nvSpPr>
          <p:cNvPr id="5" name="Footer Placeholder 4"/>
          <p:cNvSpPr>
            <a:spLocks noGrp="1"/>
          </p:cNvSpPr>
          <p:nvPr>
            <p:ph type="ftr" sz="quarter" idx="3"/>
          </p:nvPr>
        </p:nvSpPr>
        <p:spPr>
          <a:xfrm>
            <a:off x="3046040" y="65202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4877">
                  <a:tint val="75000"/>
                </a:srgbClr>
              </a:solidFill>
            </a:endParaRPr>
          </a:p>
        </p:txBody>
      </p:sp>
      <p:sp>
        <p:nvSpPr>
          <p:cNvPr id="6" name="Slide Number Placeholder 5"/>
          <p:cNvSpPr>
            <a:spLocks noGrp="1"/>
          </p:cNvSpPr>
          <p:nvPr>
            <p:ph type="sldNum" sz="quarter" idx="4"/>
          </p:nvPr>
        </p:nvSpPr>
        <p:spPr>
          <a:xfrm>
            <a:off x="6732240" y="65202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669F1-F553-4CBF-87DF-0ACD80F33EB2}" type="slidenum">
              <a:rPr lang="en-GB" smtClean="0">
                <a:solidFill>
                  <a:srgbClr val="004877">
                    <a:tint val="75000"/>
                  </a:srgbClr>
                </a:solidFill>
              </a:rPr>
              <a:pPr/>
              <a:t>‹#›</a:t>
            </a:fld>
            <a:endParaRPr lang="en-GB" dirty="0">
              <a:solidFill>
                <a:srgbClr val="004877">
                  <a:tint val="75000"/>
                </a:srgbClr>
              </a:solidFill>
            </a:endParaRPr>
          </a:p>
        </p:txBody>
      </p:sp>
    </p:spTree>
    <p:extLst>
      <p:ext uri="{BB962C8B-B14F-4D97-AF65-F5344CB8AC3E}">
        <p14:creationId xmlns:p14="http://schemas.microsoft.com/office/powerpoint/2010/main" val="237397308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40" y="1404158"/>
            <a:ext cx="8538120" cy="1080120"/>
          </a:xfrm>
        </p:spPr>
        <p:txBody>
          <a:bodyPr>
            <a:noAutofit/>
          </a:bodyPr>
          <a:lstStyle/>
          <a:p>
            <a:pPr algn="ctr"/>
            <a:br>
              <a:rPr lang="en-GB" sz="5400" dirty="0"/>
            </a:br>
            <a:r>
              <a:rPr lang="en-GB" sz="5400" dirty="0"/>
              <a:t>Lambeth Together     Care Partnership Board</a:t>
            </a:r>
            <a:br>
              <a:rPr lang="en-GB" sz="5400" dirty="0"/>
            </a:br>
            <a:r>
              <a:rPr lang="en-GB" sz="5400" dirty="0"/>
              <a:t>Public Forum </a:t>
            </a:r>
          </a:p>
        </p:txBody>
      </p:sp>
      <p:sp>
        <p:nvSpPr>
          <p:cNvPr id="3" name="Content Placeholder 2"/>
          <p:cNvSpPr>
            <a:spLocks noGrp="1"/>
          </p:cNvSpPr>
          <p:nvPr>
            <p:ph idx="1"/>
          </p:nvPr>
        </p:nvSpPr>
        <p:spPr>
          <a:xfrm>
            <a:off x="288968" y="3717032"/>
            <a:ext cx="8538120" cy="563473"/>
          </a:xfrm>
        </p:spPr>
        <p:txBody>
          <a:bodyPr>
            <a:normAutofit/>
          </a:bodyPr>
          <a:lstStyle/>
          <a:p>
            <a:pPr marL="0" indent="0" algn="ctr">
              <a:buNone/>
            </a:pPr>
            <a:r>
              <a:rPr lang="en-GB" sz="3200" b="1" dirty="0"/>
              <a:t>Wednesday 7</a:t>
            </a:r>
            <a:r>
              <a:rPr lang="en-GB" sz="3200" b="1" baseline="30000" dirty="0"/>
              <a:t>th</a:t>
            </a:r>
            <a:r>
              <a:rPr lang="en-GB" sz="3200" b="1" dirty="0"/>
              <a:t> September 2022</a:t>
            </a:r>
          </a:p>
        </p:txBody>
      </p:sp>
    </p:spTree>
    <p:extLst>
      <p:ext uri="{BB962C8B-B14F-4D97-AF65-F5344CB8AC3E}">
        <p14:creationId xmlns:p14="http://schemas.microsoft.com/office/powerpoint/2010/main" val="319979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377593-7980-A654-FA1D-5EF2DC72A583}"/>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6" name="Content Placeholder 2">
            <a:extLst>
              <a:ext uri="{FF2B5EF4-FFF2-40B4-BE49-F238E27FC236}">
                <a16:creationId xmlns:a16="http://schemas.microsoft.com/office/drawing/2014/main" id="{4A937883-7CFA-9FC3-272D-0BC63AF20BC8}"/>
              </a:ext>
            </a:extLst>
          </p:cNvPr>
          <p:cNvSpPr>
            <a:spLocks noGrp="1"/>
          </p:cNvSpPr>
          <p:nvPr>
            <p:ph idx="1"/>
          </p:nvPr>
        </p:nvSpPr>
        <p:spPr>
          <a:xfrm>
            <a:off x="251520" y="1196752"/>
            <a:ext cx="8424936" cy="4176463"/>
          </a:xfrm>
        </p:spPr>
        <p:txBody>
          <a:bodyPr>
            <a:normAutofit/>
          </a:bodyPr>
          <a:lstStyle/>
          <a:p>
            <a:pPr marL="0" indent="0">
              <a:lnSpc>
                <a:spcPct val="107000"/>
              </a:lnSpc>
              <a:spcAft>
                <a:spcPts val="800"/>
              </a:spcAft>
              <a:buNone/>
            </a:pPr>
            <a:r>
              <a:rPr lang="en-GB" sz="2000" b="1" dirty="0">
                <a:latin typeface="+mj-lt"/>
                <a:ea typeface="+mj-ea"/>
                <a:cs typeface="+mj-cs"/>
              </a:rPr>
              <a:t>Sue Gallagher asked if the Board could feedback on which funding sources had been of benefit to Lambeth and also how to make resource more available in relation to Integrate emails regarding voluntary sectors identifying available monies to help third sector organisations. </a:t>
            </a:r>
          </a:p>
          <a:p>
            <a:pPr>
              <a:lnSpc>
                <a:spcPct val="107000"/>
              </a:lnSpc>
              <a:spcAft>
                <a:spcPts val="800"/>
              </a:spcAft>
            </a:pPr>
            <a:r>
              <a:rPr lang="en-GB" sz="2400" dirty="0">
                <a:latin typeface="Calibri" panose="020F0502020204030204" pitchFamily="34" charset="0"/>
                <a:cs typeface="Times New Roman" panose="02020603050405020304" pitchFamily="18" charset="0"/>
              </a:rPr>
              <a:t>Cllr Jim Dickson explained Integrate is a Lambeth support organisation and collects data on how money is used in the borough so we can bring that back to the Board at a later date. </a:t>
            </a:r>
          </a:p>
          <a:p>
            <a:pPr marL="0" indent="0">
              <a:lnSpc>
                <a:spcPct val="107000"/>
              </a:lnSpc>
              <a:spcAft>
                <a:spcPts val="8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89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618F-3F7A-4964-BD54-356FD93D12EE}"/>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EF9A3D43-4565-4C73-868B-8C0D2BA0F8F6}"/>
              </a:ext>
            </a:extLst>
          </p:cNvPr>
          <p:cNvSpPr>
            <a:spLocks noGrp="1"/>
          </p:cNvSpPr>
          <p:nvPr>
            <p:ph idx="1"/>
          </p:nvPr>
        </p:nvSpPr>
        <p:spPr>
          <a:xfrm>
            <a:off x="251520" y="1196752"/>
            <a:ext cx="8424936" cy="4176463"/>
          </a:xfrm>
        </p:spPr>
        <p:txBody>
          <a:bodyPr>
            <a:normAutofit lnSpcReduction="10000"/>
          </a:bodyPr>
          <a:lstStyle/>
          <a:p>
            <a:pPr marL="0" indent="0">
              <a:spcBef>
                <a:spcPct val="0"/>
              </a:spcBef>
              <a:buNone/>
            </a:pPr>
            <a:r>
              <a:rPr lang="en-GB" sz="2000" b="1" dirty="0">
                <a:latin typeface="+mj-lt"/>
                <a:ea typeface="+mj-ea"/>
                <a:cs typeface="+mj-cs"/>
              </a:rPr>
              <a:t>Jane </a:t>
            </a:r>
            <a:r>
              <a:rPr lang="en-GB" sz="2000" b="1" dirty="0" err="1">
                <a:latin typeface="+mj-lt"/>
                <a:ea typeface="+mj-ea"/>
                <a:cs typeface="+mj-cs"/>
              </a:rPr>
              <a:t>Collinridge</a:t>
            </a:r>
            <a:r>
              <a:rPr lang="en-GB" sz="2000" b="1" dirty="0">
                <a:latin typeface="+mj-lt"/>
                <a:ea typeface="+mj-ea"/>
                <a:cs typeface="+mj-cs"/>
              </a:rPr>
              <a:t> asked for an update on the Polio vaccine programme, namely how Lambeth are managing to reach children registered at GP surgeries within the borough but not actually living in the borough. </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Andrew Eyres explained that GP surgeries will contact parents of children who are registered with practices in Lambeth and despite living in other boroughs, Lambeth are responsible for those registered with them, no matter where they live. </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There are o</a:t>
            </a:r>
            <a:r>
              <a:rPr lang="en-GB" sz="2000" dirty="0">
                <a:effectLst/>
                <a:latin typeface="Calibri" panose="020F0502020204030204" pitchFamily="34" charset="0"/>
                <a:ea typeface="Calibri" panose="020F0502020204030204" pitchFamily="34" charset="0"/>
                <a:cs typeface="Times New Roman" panose="02020603050405020304" pitchFamily="18" charset="0"/>
              </a:rPr>
              <a:t>ver 80,000 patients from other boroughs registered with our practices in Lambeth.</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Ruth Hutt explained there are a small number of children not registered with a practice but these will be captured through schools and health visitors. </a:t>
            </a:r>
            <a:endParaRPr lang="en-GB" sz="2000" dirty="0"/>
          </a:p>
        </p:txBody>
      </p:sp>
    </p:spTree>
    <p:extLst>
      <p:ext uri="{BB962C8B-B14F-4D97-AF65-F5344CB8AC3E}">
        <p14:creationId xmlns:p14="http://schemas.microsoft.com/office/powerpoint/2010/main" val="226850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A2932D-A814-212E-B4D5-3CA7E6FACA45}"/>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5" name="Content Placeholder 2">
            <a:extLst>
              <a:ext uri="{FF2B5EF4-FFF2-40B4-BE49-F238E27FC236}">
                <a16:creationId xmlns:a16="http://schemas.microsoft.com/office/drawing/2014/main" id="{0D50CECB-D280-9938-0AF9-3D79B785F6B1}"/>
              </a:ext>
            </a:extLst>
          </p:cNvPr>
          <p:cNvSpPr>
            <a:spLocks noGrp="1"/>
          </p:cNvSpPr>
          <p:nvPr>
            <p:ph idx="1"/>
          </p:nvPr>
        </p:nvSpPr>
        <p:spPr>
          <a:xfrm>
            <a:off x="251520" y="1196752"/>
            <a:ext cx="8424936" cy="4176463"/>
          </a:xfrm>
        </p:spPr>
        <p:txBody>
          <a:bodyPr>
            <a:normAutofit fontScale="62500" lnSpcReduction="20000"/>
          </a:bodyPr>
          <a:lstStyle/>
          <a:p>
            <a:pPr marL="0" indent="0">
              <a:lnSpc>
                <a:spcPct val="107000"/>
              </a:lnSpc>
              <a:spcAft>
                <a:spcPts val="800"/>
              </a:spcAft>
              <a:buNone/>
            </a:pPr>
            <a:r>
              <a:rPr lang="en-GB" sz="2600" b="1" dirty="0">
                <a:latin typeface="+mj-lt"/>
                <a:ea typeface="+mj-ea"/>
                <a:cs typeface="+mj-cs"/>
              </a:rPr>
              <a:t>Amanda Carter requested information on social prescribing, namely what is happening in the borough.</a:t>
            </a:r>
          </a:p>
          <a:p>
            <a:pPr>
              <a:lnSpc>
                <a:spcPct val="107000"/>
              </a:lnSpc>
              <a:spcAft>
                <a:spcPts val="800"/>
              </a:spcAft>
            </a:pPr>
            <a:r>
              <a:rPr lang="en-GB" sz="2400" dirty="0">
                <a:latin typeface="Calibri" panose="020F0502020204030204" pitchFamily="34" charset="0"/>
                <a:cs typeface="Times New Roman" panose="02020603050405020304" pitchFamily="18" charset="0"/>
              </a:rPr>
              <a:t> George </a:t>
            </a:r>
            <a:r>
              <a:rPr lang="en-GB" sz="2400" dirty="0" err="1">
                <a:latin typeface="Calibri" panose="020F0502020204030204" pitchFamily="34" charset="0"/>
                <a:cs typeface="Times New Roman" panose="02020603050405020304" pitchFamily="18" charset="0"/>
              </a:rPr>
              <a:t>Verghese</a:t>
            </a:r>
            <a:r>
              <a:rPr lang="en-GB" sz="2400" dirty="0">
                <a:latin typeface="Calibri" panose="020F0502020204030204" pitchFamily="34" charset="0"/>
                <a:cs typeface="Times New Roman" panose="02020603050405020304" pitchFamily="18" charset="0"/>
              </a:rPr>
              <a:t> described how social prescribing works within the borough and explained Lambeth has 20+ social prescribers who are hosted by </a:t>
            </a:r>
            <a:r>
              <a:rPr lang="en-GB" sz="2400" dirty="0" err="1">
                <a:latin typeface="Calibri" panose="020F0502020204030204" pitchFamily="34" charset="0"/>
                <a:cs typeface="Times New Roman" panose="02020603050405020304" pitchFamily="18" charset="0"/>
              </a:rPr>
              <a:t>AgeUK</a:t>
            </a:r>
            <a:r>
              <a:rPr lang="en-GB" sz="2400" dirty="0">
                <a:latin typeface="Calibri" panose="020F0502020204030204" pitchFamily="34" charset="0"/>
                <a:cs typeface="Times New Roman" panose="02020603050405020304" pitchFamily="18" charset="0"/>
              </a:rPr>
              <a:t> Lambeth. George stated it is still within it’s infancy but can act as a tool to integrate statutory bodies like the primary care sector into the charity and voluntary sectors. It is a successful project and practices would not be without their social prescribing link workers – the relationship with </a:t>
            </a:r>
            <a:r>
              <a:rPr lang="en-GB" sz="2400" dirty="0" err="1">
                <a:latin typeface="Calibri" panose="020F0502020204030204" pitchFamily="34" charset="0"/>
                <a:cs typeface="Times New Roman" panose="02020603050405020304" pitchFamily="18" charset="0"/>
              </a:rPr>
              <a:t>AgeUK</a:t>
            </a:r>
            <a:r>
              <a:rPr lang="en-GB" sz="2400" dirty="0">
                <a:latin typeface="Calibri" panose="020F0502020204030204" pitchFamily="34" charset="0"/>
                <a:cs typeface="Times New Roman" panose="02020603050405020304" pitchFamily="18" charset="0"/>
              </a:rPr>
              <a:t> has been strengthened as a result, as well as other community assets. George also mentioned there are social prescribers in other sectors, e.g. neighbourhood nursing teams and Lambeth Together will continue to support these sectors. </a:t>
            </a:r>
          </a:p>
          <a:p>
            <a:pPr>
              <a:lnSpc>
                <a:spcPct val="107000"/>
              </a:lnSpc>
              <a:spcAft>
                <a:spcPts val="800"/>
              </a:spcAft>
            </a:pPr>
            <a:r>
              <a:rPr lang="en-GB" sz="2400" dirty="0">
                <a:latin typeface="Calibri" panose="020F0502020204030204" pitchFamily="34" charset="0"/>
                <a:cs typeface="Times New Roman" panose="02020603050405020304" pitchFamily="18" charset="0"/>
              </a:rPr>
              <a:t>Raj Mitra added social prescribers are also looking at different ways of working, rather than just prescribing medication. For example, there are yoga classes being held for patients, they are looking at garden museums and schemes that help people to cook. Raj explained there is a vision and we want to work with all assets to fully help people to improve their lives.</a:t>
            </a:r>
          </a:p>
          <a:p>
            <a:pPr>
              <a:lnSpc>
                <a:spcPct val="107000"/>
              </a:lnSpc>
              <a:spcAft>
                <a:spcPts val="800"/>
              </a:spcAft>
            </a:pPr>
            <a:r>
              <a:rPr lang="en-GB" sz="2400" dirty="0" err="1">
                <a:latin typeface="Calibri" panose="020F0502020204030204" pitchFamily="34" charset="0"/>
                <a:cs typeface="Times New Roman" panose="02020603050405020304" pitchFamily="18" charset="0"/>
              </a:rPr>
              <a:t>Sadru</a:t>
            </a:r>
            <a:r>
              <a:rPr lang="en-GB" sz="2400" dirty="0">
                <a:latin typeface="Calibri" panose="020F0502020204030204" pitchFamily="34" charset="0"/>
                <a:cs typeface="Times New Roman" panose="02020603050405020304" pitchFamily="18" charset="0"/>
              </a:rPr>
              <a:t> Kheraj wanted to note that amazing work had been done by the Well Centre within the Herne Hill Group Practice as the social prescriber there focused on mental health for11-18 year olds, which proved to be an innovative and effective service. </a:t>
            </a:r>
          </a:p>
        </p:txBody>
      </p:sp>
    </p:spTree>
    <p:extLst>
      <p:ext uri="{BB962C8B-B14F-4D97-AF65-F5344CB8AC3E}">
        <p14:creationId xmlns:p14="http://schemas.microsoft.com/office/powerpoint/2010/main" val="409962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377593-7980-A654-FA1D-5EF2DC72A583}"/>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6" name="Content Placeholder 2">
            <a:extLst>
              <a:ext uri="{FF2B5EF4-FFF2-40B4-BE49-F238E27FC236}">
                <a16:creationId xmlns:a16="http://schemas.microsoft.com/office/drawing/2014/main" id="{4A937883-7CFA-9FC3-272D-0BC63AF20BC8}"/>
              </a:ext>
            </a:extLst>
          </p:cNvPr>
          <p:cNvSpPr>
            <a:spLocks noGrp="1"/>
          </p:cNvSpPr>
          <p:nvPr>
            <p:ph idx="1"/>
          </p:nvPr>
        </p:nvSpPr>
        <p:spPr>
          <a:xfrm>
            <a:off x="251520" y="1196752"/>
            <a:ext cx="8424936" cy="4176463"/>
          </a:xfrm>
        </p:spPr>
        <p:txBody>
          <a:bodyPr>
            <a:normAutofit fontScale="92500"/>
          </a:bodyPr>
          <a:lstStyle/>
          <a:p>
            <a:pPr marL="0" indent="0">
              <a:lnSpc>
                <a:spcPct val="107000"/>
              </a:lnSpc>
              <a:spcAft>
                <a:spcPts val="800"/>
              </a:spcAft>
              <a:buNone/>
            </a:pPr>
            <a:r>
              <a:rPr lang="en-GB" sz="2300" b="1" dirty="0">
                <a:latin typeface="+mj-lt"/>
                <a:ea typeface="+mj-ea"/>
                <a:cs typeface="+mj-cs"/>
              </a:rPr>
              <a:t>Amanda Carter asked if there was a vision for the recreation centre coming back to Lambeth’s management in April. </a:t>
            </a:r>
          </a:p>
          <a:p>
            <a:pPr>
              <a:lnSpc>
                <a:spcPct val="107000"/>
              </a:lnSpc>
              <a:spcAft>
                <a:spcPts val="800"/>
              </a:spcAft>
            </a:pPr>
            <a:r>
              <a:rPr lang="en-GB" dirty="0">
                <a:latin typeface="Calibri" panose="020F0502020204030204" pitchFamily="34" charset="0"/>
                <a:cs typeface="Times New Roman" panose="02020603050405020304" pitchFamily="18" charset="0"/>
              </a:rPr>
              <a:t>Ruth Hutt stated the Public Health team is working closely with the Leisure team to make the most of the opportunity. Ruth explained Lambeth tries to integrate as much as possible and we are not expecting them to only go into gyms but to work out what an outreach model looks like. </a:t>
            </a:r>
          </a:p>
          <a:p>
            <a:pPr>
              <a:lnSpc>
                <a:spcPct val="107000"/>
              </a:lnSpc>
              <a:spcAft>
                <a:spcPts val="800"/>
              </a:spcAft>
            </a:pPr>
            <a:r>
              <a:rPr lang="en-GB" dirty="0">
                <a:latin typeface="Calibri" panose="020F0502020204030204" pitchFamily="34" charset="0"/>
                <a:cs typeface="Times New Roman" panose="02020603050405020304" pitchFamily="18" charset="0"/>
              </a:rPr>
              <a:t>Ruth wanted to reassure members that Lambeth is trying to make the most of the opportunity and also get feedback from residents on how it is working. </a:t>
            </a:r>
          </a:p>
          <a:p>
            <a:pPr>
              <a:lnSpc>
                <a:spcPct val="107000"/>
              </a:lnSpc>
              <a:spcAft>
                <a:spcPts val="800"/>
              </a:spcAft>
            </a:pPr>
            <a:r>
              <a:rPr lang="en-GB" dirty="0">
                <a:latin typeface="Calibri" panose="020F0502020204030204" pitchFamily="34" charset="0"/>
                <a:cs typeface="Times New Roman" panose="02020603050405020304" pitchFamily="18" charset="0"/>
              </a:rPr>
              <a:t>Bayo Dosunmu supported and encouraged the question and wanted to note that we need to make sure these opportunities are profitable, as well as using the assets to support health and wellbeing. </a:t>
            </a:r>
          </a:p>
        </p:txBody>
      </p:sp>
    </p:spTree>
    <p:extLst>
      <p:ext uri="{BB962C8B-B14F-4D97-AF65-F5344CB8AC3E}">
        <p14:creationId xmlns:p14="http://schemas.microsoft.com/office/powerpoint/2010/main" val="61853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377593-7980-A654-FA1D-5EF2DC72A583}"/>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6" name="Content Placeholder 2">
            <a:extLst>
              <a:ext uri="{FF2B5EF4-FFF2-40B4-BE49-F238E27FC236}">
                <a16:creationId xmlns:a16="http://schemas.microsoft.com/office/drawing/2014/main" id="{4A937883-7CFA-9FC3-272D-0BC63AF20BC8}"/>
              </a:ext>
            </a:extLst>
          </p:cNvPr>
          <p:cNvSpPr>
            <a:spLocks noGrp="1"/>
          </p:cNvSpPr>
          <p:nvPr>
            <p:ph idx="1"/>
          </p:nvPr>
        </p:nvSpPr>
        <p:spPr>
          <a:xfrm>
            <a:off x="251520" y="1196752"/>
            <a:ext cx="8424936" cy="4176463"/>
          </a:xfrm>
        </p:spPr>
        <p:txBody>
          <a:bodyPr>
            <a:normAutofit fontScale="55000" lnSpcReduction="20000"/>
          </a:bodyPr>
          <a:lstStyle/>
          <a:p>
            <a:pPr marL="0" indent="0">
              <a:lnSpc>
                <a:spcPct val="107000"/>
              </a:lnSpc>
              <a:spcAft>
                <a:spcPts val="800"/>
              </a:spcAft>
              <a:buNone/>
            </a:pPr>
            <a:r>
              <a:rPr lang="en-GB" sz="2500" b="1" dirty="0">
                <a:latin typeface="+mj-lt"/>
                <a:ea typeface="+mj-ea"/>
                <a:cs typeface="+mj-cs"/>
              </a:rPr>
              <a:t>Sue Gallagher requested an update on the serious IT problems that occurred at GSTT and with the 111 service. Sue asked if there had been an opportunity to look at the consequences of the issues. </a:t>
            </a:r>
          </a:p>
          <a:p>
            <a:pPr>
              <a:lnSpc>
                <a:spcPct val="107000"/>
              </a:lnSpc>
              <a:spcAft>
                <a:spcPts val="800"/>
              </a:spcAft>
            </a:pPr>
            <a:r>
              <a:rPr lang="en-GB" sz="2700" dirty="0">
                <a:latin typeface="Calibri" panose="020F0502020204030204" pitchFamily="34" charset="0"/>
                <a:cs typeface="Times New Roman" panose="02020603050405020304" pitchFamily="18" charset="0"/>
              </a:rPr>
              <a:t>Andrew Eyres explained there had been two sets of system outages – the first was internal to GSTT and was as a result of the heatwave. The second was national and didn’t just impact on 111 but local clinical systems as well. </a:t>
            </a:r>
          </a:p>
          <a:p>
            <a:pPr>
              <a:lnSpc>
                <a:spcPct val="107000"/>
              </a:lnSpc>
              <a:spcAft>
                <a:spcPts val="800"/>
              </a:spcAft>
            </a:pPr>
            <a:r>
              <a:rPr lang="en-GB" sz="2700" dirty="0">
                <a:latin typeface="Calibri" panose="020F0502020204030204" pitchFamily="34" charset="0"/>
                <a:cs typeface="Times New Roman" panose="02020603050405020304" pitchFamily="18" charset="0"/>
              </a:rPr>
              <a:t>GSTT is now moving from the response to recovery stage and Andrew wanted to highlight that GSTT did a fantastic job keeping services running and also managed to offer mutual aids to other local sites.</a:t>
            </a:r>
          </a:p>
          <a:p>
            <a:pPr>
              <a:lnSpc>
                <a:spcPct val="107000"/>
              </a:lnSpc>
              <a:spcAft>
                <a:spcPts val="800"/>
              </a:spcAft>
            </a:pPr>
            <a:r>
              <a:rPr lang="en-GB" sz="2700" dirty="0">
                <a:latin typeface="Calibri" panose="020F0502020204030204" pitchFamily="34" charset="0"/>
                <a:cs typeface="Times New Roman" panose="02020603050405020304" pitchFamily="18" charset="0"/>
              </a:rPr>
              <a:t>The key systems are largely rebuilt, there will be many that still need to be built but key systems are up and running. The issue now is getting manual records uploaded.</a:t>
            </a:r>
          </a:p>
          <a:p>
            <a:pPr>
              <a:lnSpc>
                <a:spcPct val="107000"/>
              </a:lnSpc>
              <a:spcAft>
                <a:spcPts val="800"/>
              </a:spcAft>
            </a:pPr>
            <a:r>
              <a:rPr lang="en-GB" sz="2700" dirty="0">
                <a:latin typeface="Calibri" panose="020F0502020204030204" pitchFamily="34" charset="0"/>
                <a:cs typeface="Times New Roman" panose="02020603050405020304" pitchFamily="18" charset="0"/>
              </a:rPr>
              <a:t>The issue with 111 was due to a cyber attack. As a result, people don’t have access to clinical systems.</a:t>
            </a:r>
          </a:p>
          <a:p>
            <a:pPr>
              <a:lnSpc>
                <a:spcPct val="107000"/>
              </a:lnSpc>
              <a:spcAft>
                <a:spcPts val="800"/>
              </a:spcAft>
            </a:pPr>
            <a:r>
              <a:rPr lang="en-GB" sz="2700" dirty="0">
                <a:latin typeface="Calibri" panose="020F0502020204030204" pitchFamily="34" charset="0"/>
                <a:cs typeface="Times New Roman" panose="02020603050405020304" pitchFamily="18" charset="0"/>
              </a:rPr>
              <a:t>This is not just rebuild and recover as it is subject to national assurances and processes. There are workarounds in place which still requires an impact on productivity. </a:t>
            </a:r>
          </a:p>
          <a:p>
            <a:pPr>
              <a:lnSpc>
                <a:spcPct val="107000"/>
              </a:lnSpc>
              <a:spcAft>
                <a:spcPts val="800"/>
              </a:spcAft>
            </a:pPr>
            <a:r>
              <a:rPr lang="en-GB" sz="2700" dirty="0">
                <a:latin typeface="Calibri" panose="020F0502020204030204" pitchFamily="34" charset="0"/>
                <a:cs typeface="Times New Roman" panose="02020603050405020304" pitchFamily="18" charset="0"/>
              </a:rPr>
              <a:t>GSTT have a number of reviews in place and are looking at responses. 111 is subject to national reviews.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117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377593-7980-A654-FA1D-5EF2DC72A583}"/>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6" name="Content Placeholder 2">
            <a:extLst>
              <a:ext uri="{FF2B5EF4-FFF2-40B4-BE49-F238E27FC236}">
                <a16:creationId xmlns:a16="http://schemas.microsoft.com/office/drawing/2014/main" id="{4A937883-7CFA-9FC3-272D-0BC63AF20BC8}"/>
              </a:ext>
            </a:extLst>
          </p:cNvPr>
          <p:cNvSpPr>
            <a:spLocks noGrp="1"/>
          </p:cNvSpPr>
          <p:nvPr>
            <p:ph idx="1"/>
          </p:nvPr>
        </p:nvSpPr>
        <p:spPr>
          <a:xfrm>
            <a:off x="251520" y="1196752"/>
            <a:ext cx="8424936" cy="4176463"/>
          </a:xfrm>
        </p:spPr>
        <p:txBody>
          <a:bodyPr>
            <a:normAutofit/>
          </a:bodyPr>
          <a:lstStyle/>
          <a:p>
            <a:pPr marL="0" indent="0">
              <a:lnSpc>
                <a:spcPct val="107000"/>
              </a:lnSpc>
              <a:spcAft>
                <a:spcPts val="800"/>
              </a:spcAft>
              <a:buNone/>
            </a:pPr>
            <a:r>
              <a:rPr lang="en-GB" sz="1600" b="1" dirty="0">
                <a:latin typeface="+mj-lt"/>
                <a:ea typeface="+mj-ea"/>
                <a:cs typeface="+mj-cs"/>
              </a:rPr>
              <a:t>Sue Gallagher also asked how many breakfast clubs there are across the borough and if they are well sighted in the most underprivileged areas of our communities. With the school health service, is it still covering most schools – how can we pick up struggling children?</a:t>
            </a:r>
          </a:p>
          <a:p>
            <a:pPr>
              <a:lnSpc>
                <a:spcPct val="107000"/>
              </a:lnSpc>
              <a:spcAft>
                <a:spcPts val="800"/>
              </a:spcAft>
            </a:pPr>
            <a:r>
              <a:rPr lang="en-GB" sz="1600" dirty="0">
                <a:latin typeface="Calibri" panose="020F0502020204030204" pitchFamily="34" charset="0"/>
                <a:cs typeface="Times New Roman" panose="02020603050405020304" pitchFamily="18" charset="0"/>
              </a:rPr>
              <a:t>Dan Stoten explained that with school health services, each school has a nurse. They are not in all day, every day, but cover every single school in the borough. We also have speciality school nurses, so those who are educated at home are covered.</a:t>
            </a:r>
          </a:p>
          <a:p>
            <a:pPr>
              <a:lnSpc>
                <a:spcPct val="107000"/>
              </a:lnSpc>
              <a:spcAft>
                <a:spcPts val="800"/>
              </a:spcAft>
            </a:pPr>
            <a:r>
              <a:rPr lang="en-GB" sz="1600" dirty="0">
                <a:latin typeface="Calibri" panose="020F0502020204030204" pitchFamily="34" charset="0"/>
                <a:cs typeface="Times New Roman" panose="02020603050405020304" pitchFamily="18" charset="0"/>
              </a:rPr>
              <a:t>Dan mentioned that CAMHS and school nurses are working together – if someone is referred to CAMHS but doesn’t meet the criteria for a referral, a conversation is had with the school nurse so they are still seen.</a:t>
            </a:r>
          </a:p>
          <a:p>
            <a:pPr>
              <a:lnSpc>
                <a:spcPct val="107000"/>
              </a:lnSpc>
              <a:spcAft>
                <a:spcPts val="800"/>
              </a:spcAft>
            </a:pPr>
            <a:r>
              <a:rPr lang="en-GB" sz="1600" dirty="0">
                <a:latin typeface="Calibri" panose="020F0502020204030204" pitchFamily="34" charset="0"/>
                <a:cs typeface="Times New Roman" panose="02020603050405020304" pitchFamily="18" charset="0"/>
              </a:rPr>
              <a:t>Dan will get the detail on the number of breakfast clubs in the borough and more information about the actual clubs themselves but Dan confirmed they are in place and free school meals vouchers are in place. Dan will come back to Sue. </a:t>
            </a:r>
          </a:p>
        </p:txBody>
      </p:sp>
    </p:spTree>
    <p:extLst>
      <p:ext uri="{BB962C8B-B14F-4D97-AF65-F5344CB8AC3E}">
        <p14:creationId xmlns:p14="http://schemas.microsoft.com/office/powerpoint/2010/main" val="210995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377593-7980-A654-FA1D-5EF2DC72A583}"/>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6" name="Content Placeholder 2">
            <a:extLst>
              <a:ext uri="{FF2B5EF4-FFF2-40B4-BE49-F238E27FC236}">
                <a16:creationId xmlns:a16="http://schemas.microsoft.com/office/drawing/2014/main" id="{4A937883-7CFA-9FC3-272D-0BC63AF20BC8}"/>
              </a:ext>
            </a:extLst>
          </p:cNvPr>
          <p:cNvSpPr>
            <a:spLocks noGrp="1"/>
          </p:cNvSpPr>
          <p:nvPr>
            <p:ph idx="1"/>
          </p:nvPr>
        </p:nvSpPr>
        <p:spPr>
          <a:xfrm>
            <a:off x="251520" y="1196752"/>
            <a:ext cx="8424936" cy="4176463"/>
          </a:xfrm>
        </p:spPr>
        <p:txBody>
          <a:bodyPr>
            <a:normAutofit fontScale="92500" lnSpcReduction="20000"/>
          </a:bodyPr>
          <a:lstStyle/>
          <a:p>
            <a:pPr marL="0" indent="0">
              <a:lnSpc>
                <a:spcPct val="107000"/>
              </a:lnSpc>
              <a:spcAft>
                <a:spcPts val="800"/>
              </a:spcAft>
              <a:buNone/>
            </a:pPr>
            <a:r>
              <a:rPr lang="en-GB" sz="1600" b="1" dirty="0" err="1">
                <a:latin typeface="+mj-lt"/>
                <a:ea typeface="+mj-ea"/>
                <a:cs typeface="+mj-cs"/>
              </a:rPr>
              <a:t>Odilon</a:t>
            </a:r>
            <a:r>
              <a:rPr lang="en-GB" sz="1600" b="1" dirty="0">
                <a:latin typeface="+mj-lt"/>
                <a:ea typeface="+mj-ea"/>
                <a:cs typeface="+mj-cs"/>
              </a:rPr>
              <a:t> </a:t>
            </a:r>
            <a:r>
              <a:rPr lang="en-GB" sz="1600" b="1" dirty="0" err="1">
                <a:latin typeface="+mj-lt"/>
                <a:ea typeface="+mj-ea"/>
                <a:cs typeface="+mj-cs"/>
              </a:rPr>
              <a:t>Couzins</a:t>
            </a:r>
            <a:r>
              <a:rPr lang="en-GB" sz="1600" b="1" dirty="0">
                <a:latin typeface="+mj-lt"/>
                <a:ea typeface="+mj-ea"/>
                <a:cs typeface="+mj-cs"/>
              </a:rPr>
              <a:t> asked if there was a risk assessment regarding Monkeypox transmissions in schools and if the Covid vaccine for 5-11 year-olds has ceased, unless clinically vulnerable.</a:t>
            </a:r>
          </a:p>
          <a:p>
            <a:pPr>
              <a:lnSpc>
                <a:spcPct val="107000"/>
              </a:lnSpc>
              <a:spcAft>
                <a:spcPts val="800"/>
              </a:spcAft>
            </a:pPr>
            <a:r>
              <a:rPr lang="en-GB" sz="1800" dirty="0">
                <a:latin typeface="Calibri" panose="020F0502020204030204" pitchFamily="34" charset="0"/>
                <a:cs typeface="Times New Roman" panose="02020603050405020304" pitchFamily="18" charset="0"/>
              </a:rPr>
              <a:t>Ruth Hutt stated that the Monkeypox outbreak was limited to men who have sex with men and that there was very little, if any, risk in schools. Ruth confirmed it can be airborne but it doesn’t seem to be the case in this outbreak. </a:t>
            </a:r>
          </a:p>
          <a:p>
            <a:pPr>
              <a:lnSpc>
                <a:spcPct val="107000"/>
              </a:lnSpc>
              <a:spcAft>
                <a:spcPts val="800"/>
              </a:spcAft>
            </a:pPr>
            <a:r>
              <a:rPr lang="en-GB" sz="1800" dirty="0">
                <a:latin typeface="Calibri" panose="020F0502020204030204" pitchFamily="34" charset="0"/>
                <a:cs typeface="Times New Roman" panose="02020603050405020304" pitchFamily="18" charset="0"/>
              </a:rPr>
              <a:t>Andrew Eyres explained that there are still two vaccines available for 5-11 year-olds and if someone has a weakened immune system, they can get an additional vaccine as well.</a:t>
            </a:r>
          </a:p>
          <a:p>
            <a:pPr>
              <a:lnSpc>
                <a:spcPct val="107000"/>
              </a:lnSpc>
              <a:spcAft>
                <a:spcPts val="800"/>
              </a:spcAft>
            </a:pPr>
            <a:r>
              <a:rPr lang="en-GB" sz="1800" dirty="0">
                <a:latin typeface="Calibri" panose="020F0502020204030204" pitchFamily="34" charset="0"/>
                <a:cs typeface="Times New Roman" panose="02020603050405020304" pitchFamily="18" charset="0"/>
              </a:rPr>
              <a:t>Warren Beresford sent data showing that 10.% 5-11 year-olds have been vaccinated in Lambeth, which is slightly higher than the rest of South East London. </a:t>
            </a:r>
          </a:p>
          <a:p>
            <a:pPr>
              <a:lnSpc>
                <a:spcPct val="107000"/>
              </a:lnSpc>
              <a:spcAft>
                <a:spcPts val="800"/>
              </a:spcAft>
            </a:pPr>
            <a:r>
              <a:rPr lang="en-GB" sz="1800" dirty="0">
                <a:latin typeface="Calibri" panose="020F0502020204030204" pitchFamily="34" charset="0"/>
                <a:cs typeface="Times New Roman" panose="02020603050405020304" pitchFamily="18" charset="0"/>
              </a:rPr>
              <a:t>King’s Hospital (Denmark Hill) still have openings for 5-11 year-olds to be vaccinated, including those who are fit and well.</a:t>
            </a:r>
          </a:p>
          <a:p>
            <a:pPr>
              <a:lnSpc>
                <a:spcPct val="107000"/>
              </a:lnSpc>
              <a:spcAft>
                <a:spcPts val="800"/>
              </a:spcAft>
            </a:pPr>
            <a:r>
              <a:rPr lang="en-GB" sz="1800" dirty="0">
                <a:latin typeface="Calibri" panose="020F0502020204030204" pitchFamily="34" charset="0"/>
                <a:cs typeface="Times New Roman" panose="02020603050405020304" pitchFamily="18" charset="0"/>
              </a:rPr>
              <a:t>Akerman Health Centre is still vaccinating 5-11 year-olds as per latest guidance.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06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377593-7980-A654-FA1D-5EF2DC72A583}"/>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6" name="Content Placeholder 2">
            <a:extLst>
              <a:ext uri="{FF2B5EF4-FFF2-40B4-BE49-F238E27FC236}">
                <a16:creationId xmlns:a16="http://schemas.microsoft.com/office/drawing/2014/main" id="{4A937883-7CFA-9FC3-272D-0BC63AF20BC8}"/>
              </a:ext>
            </a:extLst>
          </p:cNvPr>
          <p:cNvSpPr>
            <a:spLocks noGrp="1"/>
          </p:cNvSpPr>
          <p:nvPr>
            <p:ph idx="1"/>
          </p:nvPr>
        </p:nvSpPr>
        <p:spPr>
          <a:xfrm>
            <a:off x="251520" y="1196752"/>
            <a:ext cx="8424936" cy="4176463"/>
          </a:xfrm>
        </p:spPr>
        <p:txBody>
          <a:bodyPr>
            <a:normAutofit lnSpcReduction="10000"/>
          </a:bodyPr>
          <a:lstStyle/>
          <a:p>
            <a:pPr marL="0" indent="0">
              <a:lnSpc>
                <a:spcPct val="107000"/>
              </a:lnSpc>
              <a:spcAft>
                <a:spcPts val="800"/>
              </a:spcAft>
              <a:buNone/>
            </a:pPr>
            <a:r>
              <a:rPr lang="en-GB" sz="1600" b="1" dirty="0" err="1">
                <a:latin typeface="+mj-lt"/>
                <a:ea typeface="+mj-ea"/>
                <a:cs typeface="+mj-cs"/>
              </a:rPr>
              <a:t>Odilon</a:t>
            </a:r>
            <a:r>
              <a:rPr lang="en-GB" sz="1600" b="1" dirty="0">
                <a:latin typeface="+mj-lt"/>
                <a:ea typeface="+mj-ea"/>
                <a:cs typeface="+mj-cs"/>
              </a:rPr>
              <a:t> </a:t>
            </a:r>
            <a:r>
              <a:rPr lang="en-GB" sz="1600" b="1" dirty="0" err="1">
                <a:latin typeface="+mj-lt"/>
                <a:ea typeface="+mj-ea"/>
                <a:cs typeface="+mj-cs"/>
              </a:rPr>
              <a:t>Couzins</a:t>
            </a:r>
            <a:r>
              <a:rPr lang="en-GB" sz="1600" b="1" dirty="0">
                <a:latin typeface="+mj-lt"/>
                <a:ea typeface="+mj-ea"/>
                <a:cs typeface="+mj-cs"/>
              </a:rPr>
              <a:t> also asked about the CAMHS transformation plan, namely information about non-urgent referrals being deferred and the backlog this may cause – does the transformation plan address it?</a:t>
            </a:r>
          </a:p>
          <a:p>
            <a:pPr>
              <a:lnSpc>
                <a:spcPct val="107000"/>
              </a:lnSpc>
              <a:spcAft>
                <a:spcPts val="800"/>
              </a:spcAft>
            </a:pPr>
            <a:r>
              <a:rPr lang="en-GB" sz="1900" dirty="0">
                <a:latin typeface="Calibri" panose="020F0502020204030204" pitchFamily="34" charset="0"/>
                <a:cs typeface="Times New Roman" panose="02020603050405020304" pitchFamily="18" charset="0"/>
              </a:rPr>
              <a:t>Dan Stoten explained that 20 people who were referred to CAMHS within a 3 month period were signposted to other health and wellbeing services which Lambeth commission within the borough and there was no significant backlog from the 20. </a:t>
            </a:r>
          </a:p>
          <a:p>
            <a:pPr>
              <a:lnSpc>
                <a:spcPct val="107000"/>
              </a:lnSpc>
              <a:spcAft>
                <a:spcPts val="800"/>
              </a:spcAft>
            </a:pPr>
            <a:r>
              <a:rPr lang="en-GB" sz="1900" dirty="0">
                <a:latin typeface="Calibri" panose="020F0502020204030204" pitchFamily="34" charset="0"/>
                <a:cs typeface="Times New Roman" panose="02020603050405020304" pitchFamily="18" charset="0"/>
              </a:rPr>
              <a:t>The transformation plan does perform and fulfil the needs pulled out in the Emotional Health &amp; Wellbeing Needs Assessment.</a:t>
            </a:r>
          </a:p>
          <a:p>
            <a:pPr>
              <a:lnSpc>
                <a:spcPct val="107000"/>
              </a:lnSpc>
              <a:spcAft>
                <a:spcPts val="800"/>
              </a:spcAft>
            </a:pPr>
            <a:r>
              <a:rPr lang="en-GB" sz="1900" dirty="0">
                <a:latin typeface="Calibri" panose="020F0502020204030204" pitchFamily="34" charset="0"/>
                <a:cs typeface="Times New Roman" panose="02020603050405020304" pitchFamily="18" charset="0"/>
              </a:rPr>
              <a:t> Lambeth’s waiting times are the best in Southeast London at the moment and transforming the health and wellbeing offer reduces those at the front door for CAMHS.  </a:t>
            </a:r>
          </a:p>
        </p:txBody>
      </p:sp>
    </p:spTree>
    <p:extLst>
      <p:ext uri="{BB962C8B-B14F-4D97-AF65-F5344CB8AC3E}">
        <p14:creationId xmlns:p14="http://schemas.microsoft.com/office/powerpoint/2010/main" val="334751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377593-7980-A654-FA1D-5EF2DC72A583}"/>
              </a:ext>
            </a:extLst>
          </p:cNvPr>
          <p:cNvSpPr>
            <a:spLocks noGrp="1"/>
          </p:cNvSpPr>
          <p:nvPr>
            <p:ph type="title"/>
          </p:nvPr>
        </p:nvSpPr>
        <p:spPr>
          <a:xfrm>
            <a:off x="2555776" y="764704"/>
            <a:ext cx="5832648" cy="432048"/>
          </a:xfrm>
        </p:spPr>
        <p:txBody>
          <a:bodyPr>
            <a:normAutofit fontScale="90000"/>
          </a:bodyPr>
          <a:lstStyle/>
          <a:p>
            <a:r>
              <a:rPr lang="en-GB" sz="2400" dirty="0"/>
              <a:t>Questions from members of the Public</a:t>
            </a:r>
            <a:br>
              <a:rPr lang="en-GB" sz="2400" dirty="0"/>
            </a:br>
            <a:br>
              <a:rPr lang="en-GB" sz="2400" dirty="0"/>
            </a:br>
            <a:endParaRPr lang="en-GB" sz="2400" dirty="0"/>
          </a:p>
        </p:txBody>
      </p:sp>
      <p:sp>
        <p:nvSpPr>
          <p:cNvPr id="6" name="Content Placeholder 2">
            <a:extLst>
              <a:ext uri="{FF2B5EF4-FFF2-40B4-BE49-F238E27FC236}">
                <a16:creationId xmlns:a16="http://schemas.microsoft.com/office/drawing/2014/main" id="{4A937883-7CFA-9FC3-272D-0BC63AF20BC8}"/>
              </a:ext>
            </a:extLst>
          </p:cNvPr>
          <p:cNvSpPr>
            <a:spLocks noGrp="1"/>
          </p:cNvSpPr>
          <p:nvPr>
            <p:ph idx="1"/>
          </p:nvPr>
        </p:nvSpPr>
        <p:spPr>
          <a:xfrm>
            <a:off x="251520" y="1196752"/>
            <a:ext cx="8424936" cy="4176463"/>
          </a:xfrm>
        </p:spPr>
        <p:txBody>
          <a:bodyPr>
            <a:normAutofit lnSpcReduction="10000"/>
          </a:bodyPr>
          <a:lstStyle/>
          <a:p>
            <a:pPr marL="0" indent="0">
              <a:lnSpc>
                <a:spcPct val="107000"/>
              </a:lnSpc>
              <a:spcAft>
                <a:spcPts val="800"/>
              </a:spcAft>
              <a:buNone/>
            </a:pPr>
            <a:r>
              <a:rPr lang="en-GB" sz="1600" b="1" dirty="0">
                <a:latin typeface="+mj-lt"/>
                <a:ea typeface="+mj-ea"/>
                <a:cs typeface="+mj-cs"/>
              </a:rPr>
              <a:t>Tom suggested that the Children and Young People’s Alliance should do closer work with local young people networks within the borough and asked, as Lambeth Together become more integrated in the health and care system, can they get more involved to strengthen the partnerships – Tom asked what the initial plans for this were. </a:t>
            </a:r>
          </a:p>
          <a:p>
            <a:pPr>
              <a:lnSpc>
                <a:spcPct val="107000"/>
              </a:lnSpc>
              <a:spcAft>
                <a:spcPts val="800"/>
              </a:spcAft>
            </a:pPr>
            <a:r>
              <a:rPr lang="en-GB" sz="1800" dirty="0">
                <a:latin typeface="Calibri" panose="020F0502020204030204" pitchFamily="34" charset="0"/>
                <a:cs typeface="Times New Roman" panose="02020603050405020304" pitchFamily="18" charset="0"/>
              </a:rPr>
              <a:t>Dan Stoten stated there are plenty of opportunities for this to happen and mentioned there is lots of work going on across the borough involving youth organisations. Lambeth are in the process of continuing to develop the youth strategy and so there is plenty of opportunity to engage.</a:t>
            </a:r>
          </a:p>
          <a:p>
            <a:pPr>
              <a:lnSpc>
                <a:spcPct val="107000"/>
              </a:lnSpc>
              <a:spcAft>
                <a:spcPts val="800"/>
              </a:spcAft>
            </a:pPr>
            <a:r>
              <a:rPr lang="en-GB" sz="1800" dirty="0">
                <a:latin typeface="Calibri" panose="020F0502020204030204" pitchFamily="34" charset="0"/>
                <a:cs typeface="Times New Roman" panose="02020603050405020304" pitchFamily="18" charset="0"/>
              </a:rPr>
              <a:t>Dan also mentioned that the Supported Housing team are looking at integrated youth hubs and asked to meet with Tom outside of the meeting to discuss further.  </a:t>
            </a:r>
          </a:p>
          <a:p>
            <a:pPr>
              <a:lnSpc>
                <a:spcPct val="107000"/>
              </a:lnSpc>
              <a:spcAft>
                <a:spcPts val="800"/>
              </a:spcAft>
            </a:pPr>
            <a:r>
              <a:rPr lang="en-GB" sz="1800" dirty="0" err="1">
                <a:latin typeface="Calibri" panose="020F0502020204030204" pitchFamily="34" charset="0"/>
                <a:cs typeface="Times New Roman" panose="02020603050405020304" pitchFamily="18" charset="0"/>
              </a:rPr>
              <a:t>Sadru</a:t>
            </a:r>
            <a:r>
              <a:rPr lang="en-GB" sz="1800" dirty="0">
                <a:latin typeface="Calibri" panose="020F0502020204030204" pitchFamily="34" charset="0"/>
                <a:cs typeface="Times New Roman" panose="02020603050405020304" pitchFamily="18" charset="0"/>
              </a:rPr>
              <a:t> Kheraj highlighted the work of the Well Centre and explained there may be an opportunity to collaborate and offered to meet with Tom outside the meeting. </a:t>
            </a:r>
          </a:p>
          <a:p>
            <a:pPr marL="0" indent="0">
              <a:lnSpc>
                <a:spcPct val="107000"/>
              </a:lnSpc>
              <a:spcAft>
                <a:spcPts val="8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6437627"/>
      </p:ext>
    </p:extLst>
  </p:cSld>
  <p:clrMapOvr>
    <a:masterClrMapping/>
  </p:clrMapOvr>
</p:sld>
</file>

<file path=ppt/theme/theme1.xml><?xml version="1.0" encoding="utf-8"?>
<a:theme xmlns:a="http://schemas.openxmlformats.org/drawingml/2006/main" name="1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2.xml><?xml version="1.0" encoding="utf-8"?>
<a:theme xmlns:a="http://schemas.openxmlformats.org/drawingml/2006/main" name="2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3.xml><?xml version="1.0" encoding="utf-8"?>
<a:theme xmlns:a="http://schemas.openxmlformats.org/drawingml/2006/main" name="11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4.xml><?xml version="1.0" encoding="utf-8"?>
<a:theme xmlns:a="http://schemas.openxmlformats.org/drawingml/2006/main" name="8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5.xml><?xml version="1.0" encoding="utf-8"?>
<a:theme xmlns:a="http://schemas.openxmlformats.org/drawingml/2006/main" name="7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6.xml><?xml version="1.0" encoding="utf-8"?>
<a:theme xmlns:a="http://schemas.openxmlformats.org/drawingml/2006/main" name="4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7.xml><?xml version="1.0" encoding="utf-8"?>
<a:theme xmlns:a="http://schemas.openxmlformats.org/drawingml/2006/main" name="9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8.xml><?xml version="1.0" encoding="utf-8"?>
<a:theme xmlns:a="http://schemas.openxmlformats.org/drawingml/2006/main" name="3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51d9ff-4add-4aa1-9b17-caa76852397e">
      <Terms xmlns="http://schemas.microsoft.com/office/infopath/2007/PartnerControls"/>
    </lcf76f155ced4ddcb4097134ff3c332f>
    <TaxCatchAll xmlns="3762e1dc-9bcc-4a22-91e6-a5cb4b0948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10F98AB26C3F4AB2A22C1DFD30EA22" ma:contentTypeVersion="16" ma:contentTypeDescription="Create a new document." ma:contentTypeScope="" ma:versionID="12d6d85b59d4d00f2b43733d0aff915e">
  <xsd:schema xmlns:xsd="http://www.w3.org/2001/XMLSchema" xmlns:xs="http://www.w3.org/2001/XMLSchema" xmlns:p="http://schemas.microsoft.com/office/2006/metadata/properties" xmlns:ns2="7151d9ff-4add-4aa1-9b17-caa76852397e" xmlns:ns3="7bad7c87-06fc-4726-bfa2-929b12ffb2ad" xmlns:ns4="3762e1dc-9bcc-4a22-91e6-a5cb4b094858" targetNamespace="http://schemas.microsoft.com/office/2006/metadata/properties" ma:root="true" ma:fieldsID="373182d503049a5c29fd2060e1125fad" ns2:_="" ns3:_="" ns4:_="">
    <xsd:import namespace="7151d9ff-4add-4aa1-9b17-caa76852397e"/>
    <xsd:import namespace="7bad7c87-06fc-4726-bfa2-929b12ffb2ad"/>
    <xsd:import namespace="3762e1dc-9bcc-4a22-91e6-a5cb4b0948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1d9ff-4add-4aa1-9b17-caa768523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3f23c5-8d61-4350-8abb-3478464986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ad7c87-06fc-4726-bfa2-929b12ffb2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2e1dc-9bcc-4a22-91e6-a5cb4b0948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777752c-081b-4374-868b-e3f54405bd4b}" ma:internalName="TaxCatchAll" ma:showField="CatchAllData" ma:web="7bad7c87-06fc-4726-bfa2-929b12ffb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EA4F83-8B71-4B40-9099-BCF3DD39BEF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7151d9ff-4add-4aa1-9b17-caa76852397e"/>
    <ds:schemaRef ds:uri="3762e1dc-9bcc-4a22-91e6-a5cb4b094858"/>
  </ds:schemaRefs>
</ds:datastoreItem>
</file>

<file path=customXml/itemProps2.xml><?xml version="1.0" encoding="utf-8"?>
<ds:datastoreItem xmlns:ds="http://schemas.openxmlformats.org/officeDocument/2006/customXml" ds:itemID="{125FA8E7-122A-4B9A-A335-9B5323D811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1d9ff-4add-4aa1-9b17-caa76852397e"/>
    <ds:schemaRef ds:uri="7bad7c87-06fc-4726-bfa2-929b12ffb2ad"/>
    <ds:schemaRef ds:uri="3762e1dc-9bcc-4a22-91e6-a5cb4b094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D48B57-F003-45B0-9261-20C69C391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10186</TotalTime>
  <Words>1530</Words>
  <Application>Microsoft Office PowerPoint</Application>
  <PresentationFormat>On-screen Show (4:3)</PresentationFormat>
  <Paragraphs>51</Paragraphs>
  <Slides>10</Slides>
  <Notes>1</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10</vt:i4>
      </vt:variant>
    </vt:vector>
  </HeadingPairs>
  <TitlesOfParts>
    <vt:vector size="20" baseType="lpstr">
      <vt:lpstr>Arial</vt:lpstr>
      <vt:lpstr>Calibri</vt:lpstr>
      <vt:lpstr>1_Lambeth_together</vt:lpstr>
      <vt:lpstr>2_Lambeth_together</vt:lpstr>
      <vt:lpstr>11_Lambeth_together</vt:lpstr>
      <vt:lpstr>8_Lambeth_together</vt:lpstr>
      <vt:lpstr>7_Lambeth_together</vt:lpstr>
      <vt:lpstr>4_Lambeth_together</vt:lpstr>
      <vt:lpstr>9_Lambeth_together</vt:lpstr>
      <vt:lpstr>3_Lambeth_together</vt:lpstr>
      <vt:lpstr> Lambeth Together     Care Partnership Board Public Forum </vt:lpstr>
      <vt:lpstr>Questions from members of the Public  </vt:lpstr>
      <vt:lpstr>Questions from members of the Public  </vt:lpstr>
      <vt:lpstr>Questions from members of the Public  </vt:lpstr>
      <vt:lpstr>Questions from members of the Public  </vt:lpstr>
      <vt:lpstr>Questions from members of the Public  </vt:lpstr>
      <vt:lpstr>Questions from members of the Public  </vt:lpstr>
      <vt:lpstr>Questions from members of the Public  </vt:lpstr>
      <vt:lpstr>Questions from members of the Public  </vt:lpstr>
      <vt:lpstr>Questions from members of the Public  </vt:lpstr>
    </vt:vector>
  </TitlesOfParts>
  <Company>NEL 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Briefing</dc:title>
  <dc:creator>Catherine Flynn (South East London CCG)</dc:creator>
  <cp:lastModifiedBy>Rebecca Manzi</cp:lastModifiedBy>
  <cp:revision>135</cp:revision>
  <dcterms:created xsi:type="dcterms:W3CDTF">2021-02-16T17:01:35Z</dcterms:created>
  <dcterms:modified xsi:type="dcterms:W3CDTF">2022-09-30T13:45:56Z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0x010100E410F98AB26C3F4AB2A22C1DFD30EA22</vt:lpwstr>
  </property>
  <property fmtid="{D5CDD505-2E9C-101B-9397-08002B2CF9AE}" pid="3" name="MediaServiceImageTags">
    <vt:lpwstr/>
  </property>
</Properties>
</file>